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326" r:id="rId3"/>
    <p:sldId id="331" r:id="rId4"/>
    <p:sldId id="342" r:id="rId5"/>
    <p:sldId id="327" r:id="rId6"/>
    <p:sldId id="328" r:id="rId8"/>
    <p:sldId id="330" r:id="rId9"/>
    <p:sldId id="333" r:id="rId10"/>
    <p:sldId id="338" r:id="rId11"/>
    <p:sldId id="337" r:id="rId12"/>
    <p:sldId id="339" r:id="rId13"/>
    <p:sldId id="340" r:id="rId14"/>
    <p:sldId id="335" r:id="rId15"/>
    <p:sldId id="336" r:id="rId16"/>
    <p:sldId id="332" r:id="rId17"/>
    <p:sldId id="341" r:id="rId18"/>
    <p:sldId id="345" r:id="rId19"/>
    <p:sldId id="346" r:id="rId20"/>
    <p:sldId id="349" r:id="rId21"/>
    <p:sldId id="350" r:id="rId22"/>
    <p:sldId id="348" r:id="rId23"/>
    <p:sldId id="344" r:id="rId24"/>
    <p:sldId id="388" r:id="rId25"/>
    <p:sldId id="351" r:id="rId26"/>
    <p:sldId id="352" r:id="rId27"/>
    <p:sldId id="353" r:id="rId28"/>
    <p:sldId id="354" r:id="rId29"/>
    <p:sldId id="355" r:id="rId30"/>
    <p:sldId id="356" r:id="rId31"/>
    <p:sldId id="357" r:id="rId32"/>
    <p:sldId id="358" r:id="rId33"/>
    <p:sldId id="359" r:id="rId34"/>
    <p:sldId id="361" r:id="rId35"/>
    <p:sldId id="362" r:id="rId36"/>
    <p:sldId id="363" r:id="rId37"/>
    <p:sldId id="364" r:id="rId38"/>
    <p:sldId id="365" r:id="rId39"/>
    <p:sldId id="366" r:id="rId40"/>
    <p:sldId id="367" r:id="rId41"/>
    <p:sldId id="368" r:id="rId42"/>
    <p:sldId id="370" r:id="rId43"/>
    <p:sldId id="369" r:id="rId44"/>
    <p:sldId id="371" r:id="rId45"/>
    <p:sldId id="372" r:id="rId46"/>
    <p:sldId id="373" r:id="rId47"/>
    <p:sldId id="374" r:id="rId48"/>
    <p:sldId id="375" r:id="rId49"/>
    <p:sldId id="382" r:id="rId50"/>
    <p:sldId id="378" r:id="rId51"/>
    <p:sldId id="383" r:id="rId52"/>
    <p:sldId id="384" r:id="rId53"/>
    <p:sldId id="408" r:id="rId54"/>
    <p:sldId id="385" r:id="rId55"/>
    <p:sldId id="379" r:id="rId56"/>
    <p:sldId id="386" r:id="rId57"/>
    <p:sldId id="387" r:id="rId58"/>
    <p:sldId id="389" r:id="rId59"/>
    <p:sldId id="390" r:id="rId60"/>
    <p:sldId id="392" r:id="rId61"/>
    <p:sldId id="393" r:id="rId62"/>
    <p:sldId id="391" r:id="rId63"/>
    <p:sldId id="394" r:id="rId64"/>
    <p:sldId id="395" r:id="rId65"/>
    <p:sldId id="396" r:id="rId66"/>
    <p:sldId id="397" r:id="rId67"/>
    <p:sldId id="413" r:id="rId68"/>
    <p:sldId id="414" r:id="rId69"/>
    <p:sldId id="415" r:id="rId70"/>
    <p:sldId id="416" r:id="rId71"/>
    <p:sldId id="418" r:id="rId72"/>
    <p:sldId id="398" r:id="rId73"/>
    <p:sldId id="286" r:id="rId7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90204" pitchFamily="34" charset="0"/>
        <a:ea typeface="SimSun" charset="-122"/>
        <a:cs typeface="+mn-cs"/>
      </a:defRPr>
    </a:lvl1pPr>
    <a:lvl2pPr marL="457200" algn="l" rtl="0" fontAlgn="base">
      <a:spcBef>
        <a:spcPct val="0"/>
      </a:spcBef>
      <a:spcAft>
        <a:spcPct val="0"/>
      </a:spcAft>
      <a:defRPr kern="1200">
        <a:solidFill>
          <a:schemeClr val="tx1"/>
        </a:solidFill>
        <a:latin typeface="Arial" panose="020B0604020202090204" pitchFamily="34" charset="0"/>
        <a:ea typeface="SimSun" charset="-122"/>
        <a:cs typeface="+mn-cs"/>
      </a:defRPr>
    </a:lvl2pPr>
    <a:lvl3pPr marL="914400" algn="l" rtl="0" fontAlgn="base">
      <a:spcBef>
        <a:spcPct val="0"/>
      </a:spcBef>
      <a:spcAft>
        <a:spcPct val="0"/>
      </a:spcAft>
      <a:defRPr kern="1200">
        <a:solidFill>
          <a:schemeClr val="tx1"/>
        </a:solidFill>
        <a:latin typeface="Arial" panose="020B0604020202090204" pitchFamily="34" charset="0"/>
        <a:ea typeface="SimSun" charset="-122"/>
        <a:cs typeface="+mn-cs"/>
      </a:defRPr>
    </a:lvl3pPr>
    <a:lvl4pPr marL="1371600" algn="l" rtl="0" fontAlgn="base">
      <a:spcBef>
        <a:spcPct val="0"/>
      </a:spcBef>
      <a:spcAft>
        <a:spcPct val="0"/>
      </a:spcAft>
      <a:defRPr kern="1200">
        <a:solidFill>
          <a:schemeClr val="tx1"/>
        </a:solidFill>
        <a:latin typeface="Arial" panose="020B0604020202090204" pitchFamily="34" charset="0"/>
        <a:ea typeface="SimSun" charset="-122"/>
        <a:cs typeface="+mn-cs"/>
      </a:defRPr>
    </a:lvl4pPr>
    <a:lvl5pPr marL="1828800" algn="l" rtl="0" fontAlgn="base">
      <a:spcBef>
        <a:spcPct val="0"/>
      </a:spcBef>
      <a:spcAft>
        <a:spcPct val="0"/>
      </a:spcAft>
      <a:defRPr kern="1200">
        <a:solidFill>
          <a:schemeClr val="tx1"/>
        </a:solidFill>
        <a:latin typeface="Arial" panose="020B0604020202090204" pitchFamily="34" charset="0"/>
        <a:ea typeface="SimSun" charset="-122"/>
        <a:cs typeface="+mn-cs"/>
      </a:defRPr>
    </a:lvl5pPr>
    <a:lvl6pPr marL="2286000" algn="l" defTabSz="914400" rtl="0" eaLnBrk="1" latinLnBrk="0" hangingPunct="1">
      <a:defRPr kern="1200">
        <a:solidFill>
          <a:schemeClr val="tx1"/>
        </a:solidFill>
        <a:latin typeface="Arial" panose="020B0604020202090204" pitchFamily="34" charset="0"/>
        <a:ea typeface="SimSun" charset="-122"/>
        <a:cs typeface="+mn-cs"/>
      </a:defRPr>
    </a:lvl6pPr>
    <a:lvl7pPr marL="2743200" algn="l" defTabSz="914400" rtl="0" eaLnBrk="1" latinLnBrk="0" hangingPunct="1">
      <a:defRPr kern="1200">
        <a:solidFill>
          <a:schemeClr val="tx1"/>
        </a:solidFill>
        <a:latin typeface="Arial" panose="020B0604020202090204" pitchFamily="34" charset="0"/>
        <a:ea typeface="SimSun" charset="-122"/>
        <a:cs typeface="+mn-cs"/>
      </a:defRPr>
    </a:lvl7pPr>
    <a:lvl8pPr marL="3200400" algn="l" defTabSz="914400" rtl="0" eaLnBrk="1" latinLnBrk="0" hangingPunct="1">
      <a:defRPr kern="1200">
        <a:solidFill>
          <a:schemeClr val="tx1"/>
        </a:solidFill>
        <a:latin typeface="Arial" panose="020B0604020202090204" pitchFamily="34" charset="0"/>
        <a:ea typeface="SimSun" charset="-122"/>
        <a:cs typeface="+mn-cs"/>
      </a:defRPr>
    </a:lvl8pPr>
    <a:lvl9pPr marL="3657600" algn="l" defTabSz="914400" rtl="0" eaLnBrk="1" latinLnBrk="0" hangingPunct="1">
      <a:defRPr kern="1200">
        <a:solidFill>
          <a:schemeClr val="tx1"/>
        </a:solidFill>
        <a:latin typeface="Arial" panose="020B0604020202090204" pitchFamily="34" charset="0"/>
        <a:ea typeface="SimSun"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69696"/>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369" autoAdjust="0"/>
  </p:normalViewPr>
  <p:slideViewPr>
    <p:cSldViewPr>
      <p:cViewPr varScale="1">
        <p:scale>
          <a:sx n="55" d="100"/>
          <a:sy n="55" d="100"/>
        </p:scale>
        <p:origin x="-179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587C9057-F418-47E6-B508-B3765B8B332C}" type="datetimeFigureOut">
              <a:rPr lang="zh-CN" altLang="en-US"/>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9E65AA63-D88E-4D9A-813C-DC83B5E182A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TextEdit="1"/>
          </p:cNvSpPr>
          <p:nvPr>
            <p:ph type="sldImg"/>
          </p:nvPr>
        </p:nvSpPr>
        <p:spPr bwMode="auto">
          <a:noFill/>
          <a:ln>
            <a:solidFill>
              <a:srgbClr val="000000"/>
            </a:solidFill>
            <a:miter lim="800000"/>
          </a:ln>
        </p:spPr>
      </p:sp>
      <p:sp>
        <p:nvSpPr>
          <p:cNvPr id="34818" name="Rectangle 3"/>
          <p:cNvSpPr>
            <a:spLocks noGrp="1"/>
          </p:cNvSpPr>
          <p:nvPr>
            <p:ph type="body" idx="1"/>
          </p:nvPr>
        </p:nvSpPr>
        <p:spPr bwMode="auto">
          <a:noFill/>
        </p:spPr>
        <p:txBody>
          <a:bodyPr wrap="square" numCol="1" anchor="t" anchorCtr="0" compatLnSpc="1"/>
          <a:lstStyle/>
          <a:p>
            <a:r>
              <a:rPr lang="en-US" altLang="zh-CN" smtClean="0"/>
              <a:t>As depicted in basic biology textbooks and the public imagination, the human genome is packaged in bundles of DNA and protein on 23 chromosomes, arrayed in a neatly X-shaped form inside each cell nucleus.  </a:t>
            </a:r>
            <a:endParaRPr lang="en-US" altLang="zh-CN" smtClean="0"/>
          </a:p>
          <a:p>
            <a:r>
              <a:rPr lang="en-US" altLang="zh-CN" smtClean="0"/>
              <a:t>But that's only true during the fleeting few moments when cells are poised to divide. The rest of the time, those chromosomes exist in a dense and ever-shifting clump. Of course their constituent DNA strings are clumped, too: If the genome could be laid out end-to-end, it'd be six feet long. </a:t>
            </a:r>
            <a:endParaRPr lang="en-US" altLang="zh-CN" smtClean="0"/>
          </a:p>
          <a:p>
            <a:r>
              <a:rPr lang="en-US" altLang="zh-CN" smtClean="0"/>
              <a:t>Far from being the random result of packing 2 metres of DNA into a sphere perhaps 10 micrometres across, the structures vary across cell types and exert an as-yet-mysterious influence on gene expression. </a:t>
            </a:r>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Rot="1" noChangeAspect="1" noTextEdit="1"/>
          </p:cNvSpPr>
          <p:nvPr>
            <p:ph type="sldImg"/>
          </p:nvPr>
        </p:nvSpPr>
        <p:spPr bwMode="auto">
          <a:noFill/>
          <a:ln>
            <a:solidFill>
              <a:srgbClr val="000000"/>
            </a:solidFill>
            <a:miter lim="800000"/>
          </a:ln>
        </p:spPr>
      </p:sp>
      <p:sp>
        <p:nvSpPr>
          <p:cNvPr id="52226" name="Rectangle 3"/>
          <p:cNvSpPr>
            <a:spLocks noGrp="1"/>
          </p:cNvSpPr>
          <p:nvPr>
            <p:ph type="body" idx="1"/>
          </p:nvPr>
        </p:nvSpPr>
        <p:spPr bwMode="auto">
          <a:noFill/>
        </p:spPr>
        <p:txBody>
          <a:bodyPr wrap="square" numCol="1" anchor="t" anchorCtr="0" compatLnSpc="1"/>
          <a:lstStyle/>
          <a:p>
            <a:r>
              <a:rPr lang="zh-CN" altLang="en-US" smtClean="0"/>
              <a:t>基因组邻近连接</a:t>
            </a:r>
            <a:endParaRPr lang="zh-CN" altLang="en-US" smtClean="0"/>
          </a:p>
          <a:p>
            <a:r>
              <a:rPr lang="zh-CN" altLang="en-US" smtClean="0"/>
              <a:t>测试任何一对基因座</a:t>
            </a:r>
            <a:endParaRPr lang="zh-CN" altLang="en-US" smtClean="0"/>
          </a:p>
          <a:p>
            <a:r>
              <a:rPr lang="zh-CN" altLang="en-US" smtClean="0"/>
              <a:t>小规模</a:t>
            </a:r>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Rot="1" noChangeAspect="1" noTextEdit="1"/>
          </p:cNvSpPr>
          <p:nvPr>
            <p:ph type="sldImg"/>
          </p:nvPr>
        </p:nvSpPr>
        <p:spPr bwMode="auto">
          <a:noFill/>
          <a:ln>
            <a:solidFill>
              <a:srgbClr val="000000"/>
            </a:solidFill>
            <a:miter lim="800000"/>
          </a:ln>
        </p:spPr>
      </p:sp>
      <p:sp>
        <p:nvSpPr>
          <p:cNvPr id="54274" name="Rectangle 3"/>
          <p:cNvSpPr>
            <a:spLocks noGrp="1"/>
          </p:cNvSpPr>
          <p:nvPr>
            <p:ph type="body" idx="1"/>
          </p:nvPr>
        </p:nvSpPr>
        <p:spPr bwMode="auto">
          <a:noFill/>
        </p:spPr>
        <p:txBody>
          <a:bodyPr wrap="square" numCol="1" anchor="t" anchorCtr="0" compatLnSpc="1"/>
          <a:lstStyle/>
          <a:p>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noTextEdit="1"/>
          </p:cNvSpPr>
          <p:nvPr>
            <p:ph type="sldImg"/>
          </p:nvPr>
        </p:nvSpPr>
        <p:spPr bwMode="auto">
          <a:noFill/>
          <a:ln>
            <a:solidFill>
              <a:srgbClr val="000000"/>
            </a:solidFill>
            <a:miter lim="800000"/>
          </a:ln>
        </p:spPr>
      </p:sp>
      <p:sp>
        <p:nvSpPr>
          <p:cNvPr id="56322" name="Rectangle 3"/>
          <p:cNvSpPr>
            <a:spLocks noGrp="1"/>
          </p:cNvSpPr>
          <p:nvPr>
            <p:ph type="body" idx="1"/>
          </p:nvPr>
        </p:nvSpPr>
        <p:spPr bwMode="auto">
          <a:noFill/>
        </p:spPr>
        <p:txBody>
          <a:bodyPr wrap="square" numCol="1" anchor="t" anchorCtr="0" compatLnSpc="1"/>
          <a:lstStyle/>
          <a:p>
            <a:r>
              <a:rPr lang="zh-CN" altLang="en-US" smtClean="0"/>
              <a:t>因为我们使用了生物素进行标记，因此，我们不需要位点特异性的引物去获得连接区域。</a:t>
            </a:r>
            <a:endParaRPr lang="zh-CN" altLang="en-US" smtClean="0"/>
          </a:p>
          <a:p>
            <a:r>
              <a:rPr lang="en-US" altLang="zh-CN" smtClean="0"/>
              <a:t>Here, two spatially adjacent chromation segments (blue/orange) are connected by protein-protein interactions.</a:t>
            </a:r>
            <a:endParaRPr lang="en-US" altLang="zh-CN" smtClean="0"/>
          </a:p>
          <a:p>
            <a:r>
              <a:rPr lang="en-US" altLang="zh-CN" smtClean="0"/>
              <a:t>They are crosslinked by formaldehyde and digested by HindIII (aaactt).</a:t>
            </a:r>
            <a:r>
              <a:rPr lang="zh-CN" altLang="en-US" smtClean="0"/>
              <a:t>甲醛交联</a:t>
            </a:r>
            <a:r>
              <a:rPr lang="en-US" altLang="zh-CN" smtClean="0"/>
              <a:t>+Hind3</a:t>
            </a:r>
            <a:r>
              <a:rPr lang="zh-CN" altLang="en-US" smtClean="0"/>
              <a:t>酶消化</a:t>
            </a:r>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Rot="1" noChangeAspect="1" noTextEdit="1"/>
          </p:cNvSpPr>
          <p:nvPr>
            <p:ph type="sldImg"/>
          </p:nvPr>
        </p:nvSpPr>
        <p:spPr bwMode="auto">
          <a:noFill/>
          <a:ln>
            <a:solidFill>
              <a:srgbClr val="000000"/>
            </a:solidFill>
            <a:miter lim="800000"/>
          </a:ln>
        </p:spPr>
      </p:sp>
      <p:sp>
        <p:nvSpPr>
          <p:cNvPr id="58370" name="Rectangle 3"/>
          <p:cNvSpPr>
            <a:spLocks noGrp="1"/>
          </p:cNvSpPr>
          <p:nvPr>
            <p:ph type="body" idx="1"/>
          </p:nvPr>
        </p:nvSpPr>
        <p:spPr bwMode="auto">
          <a:noFill/>
        </p:spPr>
        <p:txBody>
          <a:bodyPr wrap="square" numCol="1" anchor="t" anchorCtr="0" compatLnSpc="1"/>
          <a:lstStyle/>
          <a:p>
            <a:r>
              <a:rPr lang="en-US" altLang="zh-CN" smtClean="0"/>
              <a:t>HindIII</a:t>
            </a:r>
            <a:r>
              <a:rPr lang="zh-CN" altLang="en-US" smtClean="0"/>
              <a:t>酶切之后，在限制性片段上留下一个四碱基的粘性突出末端</a:t>
            </a:r>
            <a:endParaRPr lang="zh-CN" altLang="en-US" smtClean="0"/>
          </a:p>
          <a:p>
            <a:r>
              <a:rPr lang="en-US" altLang="zh-CN" sz="1400" smtClean="0"/>
              <a:t>Equimolar</a:t>
            </a:r>
            <a:r>
              <a:rPr lang="zh-CN" altLang="en-US" sz="1400" smtClean="0"/>
              <a:t>等摩尔量的</a:t>
            </a:r>
            <a:endParaRPr lang="zh-CN" altLang="en-US" sz="1400" smtClean="0"/>
          </a:p>
          <a:p>
            <a:r>
              <a:rPr lang="en-US" altLang="zh-CN" sz="1400" smtClean="0"/>
              <a:t>Streptavidin beads</a:t>
            </a:r>
            <a:r>
              <a:rPr lang="zh-CN" altLang="en-US" sz="1400" smtClean="0"/>
              <a:t>链霉磁珠</a:t>
            </a:r>
            <a:endParaRPr lang="zh-CN" altLang="en-US" sz="140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Rot="1" noChangeAspect="1" noTextEdit="1"/>
          </p:cNvSpPr>
          <p:nvPr>
            <p:ph type="sldImg"/>
          </p:nvPr>
        </p:nvSpPr>
        <p:spPr bwMode="auto">
          <a:noFill/>
          <a:ln>
            <a:solidFill>
              <a:srgbClr val="000000"/>
            </a:solidFill>
            <a:miter lim="800000"/>
          </a:ln>
        </p:spPr>
      </p:sp>
      <p:sp>
        <p:nvSpPr>
          <p:cNvPr id="61442" name="Rectangle 3"/>
          <p:cNvSpPr>
            <a:spLocks noGrp="1"/>
          </p:cNvSpPr>
          <p:nvPr>
            <p:ph type="body" idx="1"/>
          </p:nvPr>
        </p:nvSpPr>
        <p:spPr bwMode="auto">
          <a:noFill/>
        </p:spPr>
        <p:txBody>
          <a:bodyPr wrap="square" numCol="1" anchor="t" anchorCtr="0" compatLnSpc="1"/>
          <a:lstStyle/>
          <a:p>
            <a:r>
              <a:rPr lang="zh-CN" altLang="en-US" smtClean="0"/>
              <a:t>有效互作对</a:t>
            </a:r>
            <a:endParaRPr lang="zh-CN" altLang="en-US" smtClean="0"/>
          </a:p>
          <a:p>
            <a:r>
              <a:rPr lang="zh-CN" altLang="en-US" smtClean="0"/>
              <a:t>自连</a:t>
            </a:r>
            <a:endParaRPr lang="zh-CN" altLang="en-US" smtClean="0"/>
          </a:p>
          <a:p>
            <a:r>
              <a:rPr lang="zh-CN" altLang="en-US" smtClean="0"/>
              <a:t>再连</a:t>
            </a:r>
            <a:endParaRPr lang="zh-CN" altLang="en-US" smtClean="0"/>
          </a:p>
          <a:p>
            <a:r>
              <a:rPr lang="zh-CN" altLang="en-US" smtClean="0"/>
              <a:t>我们再回顾一下刚刚的步骤：</a:t>
            </a:r>
            <a:r>
              <a:rPr lang="en-US" altLang="zh-CN" smtClean="0"/>
              <a:t>1.</a:t>
            </a:r>
            <a:r>
              <a:rPr lang="zh-CN" altLang="en-US" smtClean="0"/>
              <a:t>甲醛交联，固定细胞核内染色质构象</a:t>
            </a:r>
            <a:r>
              <a:rPr lang="en-US" altLang="zh-CN" smtClean="0"/>
              <a:t>2.</a:t>
            </a:r>
            <a:r>
              <a:rPr lang="zh-CN" altLang="en-US" smtClean="0"/>
              <a:t>酶切，并用生物素标记</a:t>
            </a:r>
            <a:r>
              <a:rPr lang="en-US" altLang="zh-CN" smtClean="0"/>
              <a:t>3.</a:t>
            </a:r>
            <a:r>
              <a:rPr lang="zh-CN" altLang="en-US" smtClean="0"/>
              <a:t>成环</a:t>
            </a:r>
            <a:r>
              <a:rPr lang="en-US" altLang="zh-CN" smtClean="0"/>
              <a:t>4.</a:t>
            </a:r>
            <a:r>
              <a:rPr lang="zh-CN" altLang="en-US" smtClean="0"/>
              <a:t>打断</a:t>
            </a:r>
            <a:r>
              <a:rPr lang="en-US" altLang="zh-CN" smtClean="0"/>
              <a:t>5.</a:t>
            </a:r>
            <a:r>
              <a:rPr lang="zh-CN" altLang="en-US" smtClean="0"/>
              <a:t>钓取带有生物素标记的酶切片段</a:t>
            </a:r>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2"/>
          <p:cNvSpPr>
            <a:spLocks noGrp="1" noRot="1" noChangeAspect="1" noTextEdit="1"/>
          </p:cNvSpPr>
          <p:nvPr>
            <p:ph type="sldImg"/>
          </p:nvPr>
        </p:nvSpPr>
        <p:spPr bwMode="auto">
          <a:noFill/>
          <a:ln>
            <a:solidFill>
              <a:srgbClr val="000000"/>
            </a:solidFill>
            <a:miter lim="800000"/>
          </a:ln>
        </p:spPr>
      </p:sp>
      <p:sp>
        <p:nvSpPr>
          <p:cNvPr id="63490" name="Rectangle 3"/>
          <p:cNvSpPr>
            <a:spLocks noGrp="1"/>
          </p:cNvSpPr>
          <p:nvPr>
            <p:ph type="body" idx="1"/>
          </p:nvPr>
        </p:nvSpPr>
        <p:spPr bwMode="auto">
          <a:noFill/>
        </p:spPr>
        <p:txBody>
          <a:bodyPr wrap="square" numCol="1" anchor="t" anchorCtr="0" compatLnSpc="1"/>
          <a:lstStyle/>
          <a:p>
            <a:r>
              <a:rPr lang="zh-CN" altLang="en-US" smtClean="0"/>
              <a:t>只有来自不同的</a:t>
            </a:r>
            <a:r>
              <a:rPr lang="en-US" altLang="zh-CN" smtClean="0"/>
              <a:t>read</a:t>
            </a:r>
            <a:r>
              <a:rPr lang="zh-CN" altLang="en-US" smtClean="0"/>
              <a:t>的头对头或者尾对尾才是我们需要的</a:t>
            </a:r>
            <a:r>
              <a:rPr lang="en-US" altLang="zh-CN" smtClean="0"/>
              <a:t>read</a:t>
            </a:r>
            <a:endParaRPr lang="en-US" altLang="zh-CN" smtClean="0"/>
          </a:p>
          <a:p>
            <a:r>
              <a:rPr lang="zh-CN" altLang="en-US" smtClean="0"/>
              <a:t>其余的两种情况：</a:t>
            </a:r>
            <a:r>
              <a:rPr lang="en-US" altLang="zh-CN" smtClean="0"/>
              <a:t>read</a:t>
            </a:r>
            <a:r>
              <a:rPr lang="zh-CN" altLang="en-US" smtClean="0"/>
              <a:t>自连和没有连接上都不是我们想要的</a:t>
            </a:r>
            <a:endParaRPr lang="zh-CN" altLang="en-US" smtClean="0"/>
          </a:p>
          <a:p>
            <a:r>
              <a:rPr lang="zh-CN" altLang="en-US" smtClean="0"/>
              <a:t>因此在分析过程中会将部分无效的数据进行过滤，首先是如果两个片段原本通过一个酶切位点连接在一起，在</a:t>
            </a:r>
            <a:r>
              <a:rPr lang="en-US" altLang="zh-CN" smtClean="0"/>
              <a:t>Hi-C</a:t>
            </a:r>
            <a:r>
              <a:rPr lang="zh-CN" altLang="en-US" smtClean="0"/>
              <a:t>文库中如果该片段即使酶切后添加生物素仍然连接在一起，该片段会被归类到</a:t>
            </a:r>
            <a:r>
              <a:rPr lang="en-US" altLang="zh-CN" smtClean="0"/>
              <a:t>Re-ligation reads</a:t>
            </a:r>
            <a:r>
              <a:rPr lang="zh-CN" altLang="en-US" smtClean="0"/>
              <a:t>中；而如果两个的</a:t>
            </a:r>
            <a:r>
              <a:rPr lang="en-US" altLang="zh-CN" smtClean="0"/>
              <a:t>reads</a:t>
            </a:r>
            <a:r>
              <a:rPr lang="zh-CN" altLang="en-US" smtClean="0"/>
              <a:t>比对到同一个</a:t>
            </a:r>
            <a:r>
              <a:rPr lang="en-US" altLang="zh-CN" smtClean="0"/>
              <a:t>fragment</a:t>
            </a:r>
            <a:r>
              <a:rPr lang="zh-CN" altLang="en-US" smtClean="0"/>
              <a:t>，但是方向相反，则该</a:t>
            </a:r>
            <a:r>
              <a:rPr lang="en-US" altLang="zh-CN" smtClean="0"/>
              <a:t>reads</a:t>
            </a:r>
            <a:r>
              <a:rPr lang="zh-CN" altLang="en-US" smtClean="0"/>
              <a:t>会被认为是首尾相连形成了</a:t>
            </a:r>
            <a:r>
              <a:rPr lang="en-US" altLang="zh-CN" smtClean="0"/>
              <a:t>Self-circle </a:t>
            </a:r>
            <a:r>
              <a:rPr lang="zh-CN" altLang="en-US" smtClean="0"/>
              <a:t>；如果</a:t>
            </a:r>
            <a:r>
              <a:rPr lang="en-US" altLang="zh-CN" smtClean="0"/>
              <a:t>pair end </a:t>
            </a:r>
            <a:r>
              <a:rPr lang="zh-CN" altLang="en-US" smtClean="0"/>
              <a:t>同时比对到一个酶切片段上，则该片段会被认为是</a:t>
            </a:r>
            <a:r>
              <a:rPr lang="en-US" altLang="zh-CN" smtClean="0"/>
              <a:t>Dangling ends</a:t>
            </a:r>
            <a:r>
              <a:rPr lang="zh-CN" altLang="en-US" smtClean="0"/>
              <a:t>；如果有一个发现是</a:t>
            </a:r>
            <a:r>
              <a:rPr lang="en-US" altLang="zh-CN" smtClean="0"/>
              <a:t>adapter</a:t>
            </a:r>
            <a:r>
              <a:rPr lang="zh-CN" altLang="en-US" smtClean="0"/>
              <a:t>污染，该</a:t>
            </a:r>
            <a:r>
              <a:rPr lang="en-US" altLang="zh-CN" smtClean="0"/>
              <a:t>reads</a:t>
            </a:r>
            <a:r>
              <a:rPr lang="zh-CN" altLang="en-US" smtClean="0"/>
              <a:t>会被认为是</a:t>
            </a:r>
            <a:r>
              <a:rPr lang="en-US" altLang="zh-CN" smtClean="0"/>
              <a:t>Adapter polluted</a:t>
            </a:r>
            <a:r>
              <a:rPr lang="zh-CN" altLang="en-US" smtClean="0"/>
              <a:t>；如果两侧的</a:t>
            </a:r>
            <a:r>
              <a:rPr lang="en-US" altLang="zh-CN" smtClean="0"/>
              <a:t>end</a:t>
            </a:r>
            <a:r>
              <a:rPr lang="zh-CN" altLang="en-US" smtClean="0"/>
              <a:t>均能比对到基因组的两个酶切片段中，但是观测到的片段大小与理论的片段大小不一致，则该片段会认为是错误连接而被归类为</a:t>
            </a:r>
            <a:r>
              <a:rPr lang="en-US" altLang="zh-CN" smtClean="0"/>
              <a:t>Dumped reads</a:t>
            </a:r>
            <a:r>
              <a:rPr lang="zh-CN" altLang="en-US" smtClean="0"/>
              <a:t>；只有比对到两个酶切片段且片段的理论值等于实际值的</a:t>
            </a:r>
            <a:r>
              <a:rPr lang="en-US" altLang="zh-CN" smtClean="0"/>
              <a:t>reads</a:t>
            </a:r>
            <a:r>
              <a:rPr lang="zh-CN" altLang="en-US" smtClean="0"/>
              <a:t>，才会被认为是</a:t>
            </a:r>
            <a:r>
              <a:rPr lang="en-US" altLang="zh-CN" smtClean="0"/>
              <a:t>Valid pair reads</a:t>
            </a:r>
            <a:r>
              <a:rPr lang="zh-CN" altLang="en-US" smtClean="0"/>
              <a:t>。 </a:t>
            </a:r>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Rot="1" noChangeAspect="1" noTextEdit="1"/>
          </p:cNvSpPr>
          <p:nvPr>
            <p:ph type="sldImg"/>
          </p:nvPr>
        </p:nvSpPr>
        <p:spPr bwMode="auto">
          <a:noFill/>
          <a:ln>
            <a:solidFill>
              <a:srgbClr val="000000"/>
            </a:solidFill>
            <a:miter lim="800000"/>
          </a:ln>
        </p:spPr>
      </p:sp>
      <p:sp>
        <p:nvSpPr>
          <p:cNvPr id="65538" name="Rectangle 3"/>
          <p:cNvSpPr>
            <a:spLocks noGrp="1"/>
          </p:cNvSpPr>
          <p:nvPr>
            <p:ph type="body" idx="1"/>
          </p:nvPr>
        </p:nvSpPr>
        <p:spPr bwMode="auto">
          <a:noFill/>
        </p:spPr>
        <p:txBody>
          <a:bodyPr wrap="square" numCol="1" anchor="t" anchorCtr="0" compatLnSpc="1"/>
          <a:lstStyle/>
          <a:p>
            <a:r>
              <a:rPr lang="zh-CN" altLang="en-US" smtClean="0"/>
              <a:t>最后的质量控制以及文库的量：</a:t>
            </a:r>
            <a:endParaRPr lang="zh-CN" altLang="en-US" smtClean="0"/>
          </a:p>
          <a:p>
            <a:r>
              <a:rPr lang="zh-CN" altLang="en-US" smtClean="0"/>
              <a:t>通常情况下，大部分文库由约</a:t>
            </a:r>
            <a:r>
              <a:rPr lang="en-US" altLang="zh-CN" smtClean="0"/>
              <a:t>10-45%</a:t>
            </a:r>
            <a:r>
              <a:rPr lang="zh-CN" altLang="en-US" smtClean="0"/>
              <a:t>的</a:t>
            </a:r>
            <a:r>
              <a:rPr lang="en-US" altLang="zh-CN" smtClean="0"/>
              <a:t>dangling ends</a:t>
            </a:r>
            <a:r>
              <a:rPr lang="zh-CN" altLang="en-US" smtClean="0"/>
              <a:t>组成。如果文库中存在大于</a:t>
            </a:r>
            <a:r>
              <a:rPr lang="en-US" altLang="zh-CN" smtClean="0"/>
              <a:t>80%</a:t>
            </a:r>
            <a:r>
              <a:rPr lang="zh-CN" altLang="en-US" smtClean="0"/>
              <a:t>的片段是</a:t>
            </a:r>
            <a:r>
              <a:rPr lang="en-US" altLang="zh-CN" smtClean="0"/>
              <a:t>dangling ends</a:t>
            </a:r>
            <a:r>
              <a:rPr lang="zh-CN" altLang="en-US" smtClean="0"/>
              <a:t>，那么将不利于测序。</a:t>
            </a:r>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Rot="1" noChangeAspect="1" noTextEdit="1"/>
          </p:cNvSpPr>
          <p:nvPr>
            <p:ph type="sldImg"/>
          </p:nvPr>
        </p:nvSpPr>
        <p:spPr bwMode="auto">
          <a:noFill/>
          <a:ln>
            <a:solidFill>
              <a:srgbClr val="000000"/>
            </a:solidFill>
            <a:miter lim="800000"/>
          </a:ln>
        </p:spPr>
      </p:sp>
      <p:sp>
        <p:nvSpPr>
          <p:cNvPr id="67586" name="Rectangle 3"/>
          <p:cNvSpPr>
            <a:spLocks noGrp="1"/>
          </p:cNvSpPr>
          <p:nvPr>
            <p:ph type="body" idx="1"/>
          </p:nvPr>
        </p:nvSpPr>
        <p:spPr bwMode="auto">
          <a:noFill/>
        </p:spPr>
        <p:txBody>
          <a:bodyPr wrap="square" numCol="1" anchor="t" anchorCtr="0" compatLnSpc="1"/>
          <a:lstStyle/>
          <a:p>
            <a:r>
              <a:rPr lang="en-US" altLang="zh-CN" smtClean="0"/>
              <a:t>Chr14</a:t>
            </a:r>
            <a:r>
              <a:rPr lang="zh-CN" altLang="en-US" smtClean="0"/>
              <a:t>： </a:t>
            </a:r>
            <a:r>
              <a:rPr lang="en-US" altLang="zh-CN" smtClean="0"/>
              <a:t>Two independent biological replicates.</a:t>
            </a:r>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Rot="1" noChangeAspect="1" noTextEdit="1"/>
          </p:cNvSpPr>
          <p:nvPr>
            <p:ph type="sldImg"/>
          </p:nvPr>
        </p:nvSpPr>
        <p:spPr bwMode="auto">
          <a:noFill/>
          <a:ln>
            <a:solidFill>
              <a:srgbClr val="000000"/>
            </a:solidFill>
            <a:miter lim="800000"/>
          </a:ln>
        </p:spPr>
      </p:sp>
      <p:sp>
        <p:nvSpPr>
          <p:cNvPr id="69634" name="Rectangle 3"/>
          <p:cNvSpPr>
            <a:spLocks noGrp="1"/>
          </p:cNvSpPr>
          <p:nvPr>
            <p:ph type="body" idx="1"/>
          </p:nvPr>
        </p:nvSpPr>
        <p:spPr bwMode="auto">
          <a:noFill/>
        </p:spPr>
        <p:txBody>
          <a:bodyPr wrap="square" numCol="1" anchor="t" anchorCtr="0" compatLnSpc="1"/>
          <a:lstStyle/>
          <a:p>
            <a:r>
              <a:rPr lang="zh-CN" altLang="en-US" smtClean="0"/>
              <a:t>数据分析：</a:t>
            </a:r>
            <a:endParaRPr lang="zh-CN" altLang="en-US" smtClean="0"/>
          </a:p>
          <a:p>
            <a:r>
              <a:rPr lang="en-US" altLang="zh-CN" smtClean="0"/>
              <a:t>1.</a:t>
            </a:r>
            <a:r>
              <a:rPr lang="zh-CN" altLang="en-US" smtClean="0"/>
              <a:t>数据过滤筛选（二代测序通用）</a:t>
            </a:r>
            <a:r>
              <a:rPr lang="en-US" altLang="zh-CN" smtClean="0"/>
              <a:t>2.</a:t>
            </a:r>
            <a:r>
              <a:rPr lang="zh-CN" altLang="en-US" smtClean="0"/>
              <a:t>比对：比对的方式主要分两种：一种判断每条</a:t>
            </a:r>
            <a:r>
              <a:rPr lang="en-US" altLang="zh-CN" smtClean="0"/>
              <a:t>reads</a:t>
            </a:r>
            <a:r>
              <a:rPr lang="zh-CN" altLang="en-US" smtClean="0"/>
              <a:t>是否含有酶切位点，有则去掉酶切位点之后的数据再进行</a:t>
            </a:r>
            <a:r>
              <a:rPr lang="en-US" altLang="zh-CN" smtClean="0"/>
              <a:t>bowtie2</a:t>
            </a:r>
            <a:r>
              <a:rPr lang="zh-CN" altLang="en-US" smtClean="0"/>
              <a:t>单端比对；另一种则采用单端比对的策略，以</a:t>
            </a:r>
            <a:r>
              <a:rPr lang="en-US" altLang="zh-CN" smtClean="0"/>
              <a:t>25bp</a:t>
            </a:r>
            <a:r>
              <a:rPr lang="zh-CN" altLang="en-US" smtClean="0"/>
              <a:t>为起始长度，每次增加</a:t>
            </a:r>
            <a:r>
              <a:rPr lang="en-US" altLang="zh-CN" smtClean="0"/>
              <a:t>5bp</a:t>
            </a:r>
            <a:r>
              <a:rPr lang="zh-CN" altLang="en-US" smtClean="0"/>
              <a:t>直到该</a:t>
            </a:r>
            <a:r>
              <a:rPr lang="en-US" altLang="zh-CN" smtClean="0"/>
              <a:t>reads</a:t>
            </a:r>
            <a:r>
              <a:rPr lang="zh-CN" altLang="en-US" smtClean="0"/>
              <a:t>比对到基因组具有唯一性</a:t>
            </a:r>
            <a:r>
              <a:rPr lang="en-US" altLang="zh-CN" smtClean="0"/>
              <a:t>3.</a:t>
            </a:r>
            <a:r>
              <a:rPr lang="zh-CN" altLang="en-US" smtClean="0"/>
              <a:t>寻找酶切片段；比对寻找到</a:t>
            </a:r>
            <a:r>
              <a:rPr lang="en-US" altLang="zh-CN" smtClean="0"/>
              <a:t>read pairs</a:t>
            </a:r>
            <a:r>
              <a:rPr lang="zh-CN" altLang="en-US" smtClean="0"/>
              <a:t>在基因组物理位置之后，通过插入片段大小的限制搜索</a:t>
            </a:r>
            <a:r>
              <a:rPr lang="en-US" altLang="zh-CN" smtClean="0"/>
              <a:t>read pairs</a:t>
            </a:r>
            <a:r>
              <a:rPr lang="zh-CN" altLang="en-US" smtClean="0"/>
              <a:t>两端每条</a:t>
            </a:r>
            <a:r>
              <a:rPr lang="en-US" altLang="zh-CN" smtClean="0"/>
              <a:t>read</a:t>
            </a:r>
            <a:r>
              <a:rPr lang="zh-CN" altLang="en-US" smtClean="0"/>
              <a:t>所对应的最近的酶切片段。酶切片段的位置代表了</a:t>
            </a:r>
            <a:r>
              <a:rPr lang="en-US" altLang="zh-CN" smtClean="0"/>
              <a:t>DNA</a:t>
            </a:r>
            <a:r>
              <a:rPr lang="zh-CN" altLang="en-US" smtClean="0"/>
              <a:t>交互产生的大致位置</a:t>
            </a:r>
            <a:r>
              <a:rPr lang="en-US" altLang="zh-CN" smtClean="0"/>
              <a:t>4.</a:t>
            </a:r>
            <a:r>
              <a:rPr lang="zh-CN" altLang="en-US" smtClean="0"/>
              <a:t>筛选</a:t>
            </a:r>
            <a:r>
              <a:rPr lang="en-US" altLang="zh-CN" smtClean="0"/>
              <a:t>fragment pairs</a:t>
            </a:r>
            <a:r>
              <a:rPr lang="zh-CN" altLang="en-US" smtClean="0"/>
              <a:t>，我们不要</a:t>
            </a:r>
            <a:r>
              <a:rPr lang="en-US" altLang="zh-CN" smtClean="0"/>
              <a:t>self circle</a:t>
            </a:r>
            <a:r>
              <a:rPr lang="zh-CN" altLang="en-US" smtClean="0"/>
              <a:t>和</a:t>
            </a:r>
            <a:r>
              <a:rPr lang="en-US" altLang="zh-CN" smtClean="0"/>
              <a:t>dangling end</a:t>
            </a:r>
            <a:r>
              <a:rPr lang="zh-CN" altLang="en-US" smtClean="0"/>
              <a:t>，只要</a:t>
            </a:r>
            <a:r>
              <a:rPr lang="en-US" altLang="zh-CN" smtClean="0"/>
              <a:t>valid pair.5.binning</a:t>
            </a:r>
            <a:r>
              <a:rPr lang="zh-CN" altLang="en-US" smtClean="0"/>
              <a:t>；将</a:t>
            </a:r>
            <a:r>
              <a:rPr lang="en-US" altLang="zh-CN" smtClean="0"/>
              <a:t>valid pairs</a:t>
            </a:r>
            <a:r>
              <a:rPr lang="zh-CN" altLang="en-US" smtClean="0"/>
              <a:t>的交互信息</a:t>
            </a:r>
            <a:r>
              <a:rPr lang="en-US" altLang="zh-CN" smtClean="0"/>
              <a:t>mapping</a:t>
            </a:r>
            <a:r>
              <a:rPr lang="zh-CN" altLang="en-US" smtClean="0"/>
              <a:t>到基因组的位置，最终转换成为每两个</a:t>
            </a:r>
            <a:r>
              <a:rPr lang="en-US" altLang="zh-CN" smtClean="0"/>
              <a:t>bin</a:t>
            </a:r>
            <a:r>
              <a:rPr lang="zh-CN" altLang="en-US" smtClean="0"/>
              <a:t>的交互强度</a:t>
            </a:r>
            <a:r>
              <a:rPr lang="en-US" altLang="zh-CN" smtClean="0"/>
              <a:t>6.</a:t>
            </a:r>
            <a:r>
              <a:rPr lang="zh-CN" altLang="en-US" smtClean="0"/>
              <a:t>交互矩阵标准化；标准化的方法主要分为两类，一类是基于矩阵，进行数学上的标准化，例如迭代等，另一类是基于生物学意义（例如</a:t>
            </a:r>
            <a:r>
              <a:rPr lang="en-US" altLang="zh-CN" smtClean="0"/>
              <a:t>mapping ability</a:t>
            </a:r>
            <a:r>
              <a:rPr lang="zh-CN" altLang="en-US" smtClean="0"/>
              <a:t>）上的标准化</a:t>
            </a:r>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noTextEdit="1"/>
          </p:cNvSpPr>
          <p:nvPr>
            <p:ph type="sldImg"/>
          </p:nvPr>
        </p:nvSpPr>
        <p:spPr bwMode="auto">
          <a:noFill/>
          <a:ln>
            <a:solidFill>
              <a:srgbClr val="000000"/>
            </a:solidFill>
            <a:miter lim="800000"/>
          </a:ln>
        </p:spPr>
      </p:sp>
      <p:sp>
        <p:nvSpPr>
          <p:cNvPr id="74754" name="Rectangle 3"/>
          <p:cNvSpPr>
            <a:spLocks noGrp="1"/>
          </p:cNvSpPr>
          <p:nvPr>
            <p:ph type="body" idx="1"/>
          </p:nvPr>
        </p:nvSpPr>
        <p:spPr bwMode="auto">
          <a:noFill/>
        </p:spPr>
        <p:txBody>
          <a:bodyPr wrap="square" numCol="1" anchor="t" anchorCtr="0" compatLnSpc="1"/>
          <a:lstStyle/>
          <a:p>
            <a:r>
              <a:rPr lang="zh-CN" altLang="en-US" smtClean="0"/>
              <a:t>在</a:t>
            </a:r>
            <a:r>
              <a:rPr lang="en-US" altLang="zh-CN" smtClean="0"/>
              <a:t>figure2</a:t>
            </a:r>
            <a:r>
              <a:rPr lang="zh-CN" altLang="en-US" smtClean="0"/>
              <a:t>中，红色表示</a:t>
            </a:r>
            <a:r>
              <a:rPr lang="en-US" altLang="zh-CN" smtClean="0"/>
              <a:t>enriched</a:t>
            </a:r>
            <a:r>
              <a:rPr lang="zh-CN" altLang="en-US" smtClean="0"/>
              <a:t>，蓝色表示</a:t>
            </a:r>
            <a:r>
              <a:rPr lang="en-US" altLang="zh-CN" smtClean="0"/>
              <a:t>depleted</a:t>
            </a:r>
            <a:r>
              <a:rPr lang="zh-CN" altLang="en-US" smtClean="0"/>
              <a:t>，白色表示</a:t>
            </a:r>
            <a:r>
              <a:rPr lang="en-US" altLang="zh-CN" smtClean="0"/>
              <a:t>no data</a:t>
            </a:r>
            <a:endParaRPr lang="en-US" altLang="zh-CN" smtClean="0"/>
          </a:p>
          <a:p>
            <a:r>
              <a:rPr lang="en-US" altLang="zh-CN" smtClean="0"/>
              <a:t>Proximity</a:t>
            </a:r>
            <a:r>
              <a:rPr lang="en-US" altLang="zh-CN" smtClean="0">
                <a:sym typeface="Wingdings" panose="05000000000000000000" pitchFamily="2" charset="2"/>
              </a:rPr>
              <a:t>Ligation Junctions</a:t>
            </a:r>
            <a:endParaRPr lang="en-US" altLang="zh-CN" smtClean="0"/>
          </a:p>
          <a:p>
            <a:r>
              <a:rPr lang="en-US" altLang="zh-CN" smtClean="0"/>
              <a:t>Plaid pattern</a:t>
            </a:r>
            <a:r>
              <a:rPr lang="zh-CN" altLang="en-US" smtClean="0"/>
              <a:t>：</a:t>
            </a:r>
            <a:r>
              <a:rPr lang="en-US" altLang="zh-CN" smtClean="0"/>
              <a:t>figure3</a:t>
            </a:r>
            <a:r>
              <a:rPr lang="zh-CN" altLang="en-US" smtClean="0"/>
              <a:t>里面的格子花模式，</a:t>
            </a:r>
            <a:r>
              <a:rPr lang="en-US" altLang="zh-CN" smtClean="0"/>
              <a:t>strong correlation</a:t>
            </a:r>
            <a:r>
              <a:rPr lang="zh-CN" altLang="en-US" smtClean="0"/>
              <a:t>：</a:t>
            </a:r>
            <a:r>
              <a:rPr lang="en-US" altLang="zh-CN" smtClean="0"/>
              <a:t>red</a:t>
            </a:r>
            <a:r>
              <a:rPr lang="en-US" altLang="zh-CN" smtClean="0">
                <a:sym typeface="Wingdings" panose="05000000000000000000" pitchFamily="2" charset="2"/>
              </a:rPr>
              <a:t>red and blueblue; strong anti-correction: red-&gt;blue and bluered.</a:t>
            </a:r>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Rot="1" noChangeAspect="1" noTextEdit="1"/>
          </p:cNvSpPr>
          <p:nvPr>
            <p:ph type="sldImg"/>
          </p:nvPr>
        </p:nvSpPr>
        <p:spPr bwMode="auto">
          <a:noFill/>
          <a:ln>
            <a:solidFill>
              <a:srgbClr val="000000"/>
            </a:solidFill>
            <a:miter lim="800000"/>
          </a:ln>
        </p:spPr>
      </p:sp>
      <p:sp>
        <p:nvSpPr>
          <p:cNvPr id="36866" name="Rectangle 3"/>
          <p:cNvSpPr>
            <a:spLocks noGrp="1"/>
          </p:cNvSpPr>
          <p:nvPr>
            <p:ph type="body" idx="1"/>
          </p:nvPr>
        </p:nvSpPr>
        <p:spPr bwMode="auto">
          <a:noFill/>
        </p:spPr>
        <p:txBody>
          <a:bodyPr wrap="square" numCol="1" anchor="t" anchorCtr="0" compatLnSpc="1"/>
          <a:lstStyle/>
          <a:p>
            <a:r>
              <a:rPr lang="en-US" altLang="zh-CN" smtClean="0"/>
              <a:t>Hi-C, chromosome conformation capture 3C, chromosome conformation capture carbon copy 5C, FISH</a:t>
            </a:r>
            <a:endParaRPr lang="en-US" altLang="zh-CN"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TextEdit="1"/>
          </p:cNvSpPr>
          <p:nvPr>
            <p:ph type="sldImg"/>
          </p:nvPr>
        </p:nvSpPr>
        <p:spPr bwMode="auto">
          <a:noFill/>
          <a:ln>
            <a:solidFill>
              <a:srgbClr val="000000"/>
            </a:solidFill>
            <a:miter lim="800000"/>
          </a:ln>
        </p:spPr>
      </p:sp>
      <p:sp>
        <p:nvSpPr>
          <p:cNvPr id="76802" name="Rectangle 3"/>
          <p:cNvSpPr>
            <a:spLocks noGrp="1"/>
          </p:cNvSpPr>
          <p:nvPr>
            <p:ph type="body" idx="1"/>
          </p:nvPr>
        </p:nvSpPr>
        <p:spPr bwMode="auto">
          <a:noFill/>
        </p:spPr>
        <p:txBody>
          <a:bodyPr wrap="square" numCol="1" anchor="t" anchorCtr="0" compatLnSpc="1"/>
          <a:lstStyle/>
          <a:p>
            <a:r>
              <a:rPr lang="en-US" altLang="zh-CN" b="1" smtClean="0"/>
              <a:t>(E) </a:t>
            </a:r>
            <a:r>
              <a:rPr lang="en-US" altLang="zh-CN" smtClean="0"/>
              <a:t>probes L1 and L3 (compartment A) are close to one another than to L2 (compartment B).</a:t>
            </a:r>
            <a:r>
              <a:rPr lang="zh-CN" altLang="en-US" smtClean="0"/>
              <a:t>对于</a:t>
            </a:r>
            <a:r>
              <a:rPr lang="en-US" altLang="zh-CN" smtClean="0"/>
              <a:t>FigureE</a:t>
            </a:r>
            <a:r>
              <a:rPr lang="zh-CN" altLang="en-US" smtClean="0"/>
              <a:t>来说，蓝绿更加接近。</a:t>
            </a:r>
            <a:endParaRPr lang="zh-CN" altLang="en-US" smtClean="0"/>
          </a:p>
          <a:p>
            <a:r>
              <a:rPr lang="en-US" altLang="zh-CN" b="1" smtClean="0"/>
              <a:t>(F) </a:t>
            </a:r>
            <a:r>
              <a:rPr lang="en-US" altLang="zh-CN" smtClean="0"/>
              <a:t>probes L2 and L4 (compartment B) are close to one another than to L3 (compartment A).</a:t>
            </a:r>
            <a:r>
              <a:rPr lang="zh-CN" altLang="en-US" smtClean="0"/>
              <a:t>对于</a:t>
            </a:r>
            <a:r>
              <a:rPr lang="en-US" altLang="zh-CN" smtClean="0"/>
              <a:t>FIgureF</a:t>
            </a:r>
            <a:r>
              <a:rPr lang="zh-CN" altLang="en-US" smtClean="0"/>
              <a:t>来说，红绿更加接近。</a:t>
            </a:r>
            <a:endParaRPr lang="zh-CN" altLang="en-US" smtClean="0"/>
          </a:p>
          <a:p>
            <a:r>
              <a:rPr lang="en-US" altLang="zh-CN" smtClean="0"/>
              <a:t>Hi-C</a:t>
            </a:r>
            <a:r>
              <a:rPr lang="zh-CN" altLang="en-US" smtClean="0"/>
              <a:t>数据暗示着：如果各个区域属于相同的</a:t>
            </a:r>
            <a:r>
              <a:rPr lang="en-US" altLang="zh-CN" smtClean="0"/>
              <a:t>compartment</a:t>
            </a:r>
            <a:r>
              <a:rPr lang="zh-CN" altLang="en-US" smtClean="0"/>
              <a:t>（</a:t>
            </a:r>
            <a:r>
              <a:rPr lang="en-US" altLang="zh-CN" smtClean="0"/>
              <a:t>A</a:t>
            </a:r>
            <a:r>
              <a:rPr lang="zh-CN" altLang="en-US" smtClean="0"/>
              <a:t>或者</a:t>
            </a:r>
            <a:r>
              <a:rPr lang="en-US" altLang="zh-CN" smtClean="0"/>
              <a:t>B</a:t>
            </a:r>
            <a:r>
              <a:rPr lang="zh-CN" altLang="en-US" smtClean="0"/>
              <a:t>），那么它们在空间上趋向于更加接近。为了证明这件事情，我们使用</a:t>
            </a:r>
            <a:r>
              <a:rPr lang="en-US" altLang="zh-CN" smtClean="0"/>
              <a:t>3D-FISH</a:t>
            </a:r>
            <a:r>
              <a:rPr lang="zh-CN" altLang="en-US" smtClean="0"/>
              <a:t>实验来探究</a:t>
            </a:r>
            <a:r>
              <a:rPr lang="en-US" altLang="zh-CN" smtClean="0"/>
              <a:t>14</a:t>
            </a:r>
            <a:r>
              <a:rPr lang="zh-CN" altLang="en-US" smtClean="0"/>
              <a:t>号染色体上面的四个位点（</a:t>
            </a:r>
            <a:r>
              <a:rPr lang="en-US" altLang="zh-CN" smtClean="0"/>
              <a:t>L1</a:t>
            </a:r>
            <a:r>
              <a:rPr lang="zh-CN" altLang="en-US" smtClean="0"/>
              <a:t>，</a:t>
            </a:r>
            <a:r>
              <a:rPr lang="en-US" altLang="zh-CN" smtClean="0"/>
              <a:t>L2</a:t>
            </a:r>
            <a:r>
              <a:rPr lang="zh-CN" altLang="en-US" smtClean="0"/>
              <a:t>，</a:t>
            </a:r>
            <a:r>
              <a:rPr lang="en-US" altLang="zh-CN" smtClean="0"/>
              <a:t>L3</a:t>
            </a:r>
            <a:r>
              <a:rPr lang="zh-CN" altLang="en-US" smtClean="0"/>
              <a:t>和</a:t>
            </a:r>
            <a:r>
              <a:rPr lang="en-US" altLang="zh-CN" smtClean="0"/>
              <a:t>L4</a:t>
            </a:r>
            <a:r>
              <a:rPr lang="zh-CN" altLang="en-US" smtClean="0"/>
              <a:t>）在两个</a:t>
            </a:r>
            <a:r>
              <a:rPr lang="en-US" altLang="zh-CN" smtClean="0"/>
              <a:t>compartment</a:t>
            </a:r>
            <a:r>
              <a:rPr lang="zh-CN" altLang="en-US" smtClean="0"/>
              <a:t>上面的改变（</a:t>
            </a:r>
            <a:r>
              <a:rPr lang="en-US" altLang="zh-CN" smtClean="0"/>
              <a:t>L1</a:t>
            </a:r>
            <a:r>
              <a:rPr lang="zh-CN" altLang="en-US" smtClean="0"/>
              <a:t>和</a:t>
            </a:r>
            <a:r>
              <a:rPr lang="en-US" altLang="zh-CN" smtClean="0"/>
              <a:t>L3</a:t>
            </a:r>
            <a:r>
              <a:rPr lang="zh-CN" altLang="en-US" smtClean="0"/>
              <a:t>属于</a:t>
            </a:r>
            <a:r>
              <a:rPr lang="en-US" altLang="zh-CN" smtClean="0"/>
              <a:t>compartmentA</a:t>
            </a:r>
            <a:r>
              <a:rPr lang="zh-CN" altLang="en-US" smtClean="0"/>
              <a:t>；</a:t>
            </a:r>
            <a:r>
              <a:rPr lang="en-US" altLang="zh-CN" smtClean="0"/>
              <a:t>L2</a:t>
            </a:r>
            <a:r>
              <a:rPr lang="zh-CN" altLang="en-US" smtClean="0"/>
              <a:t>和</a:t>
            </a:r>
            <a:r>
              <a:rPr lang="en-US" altLang="zh-CN" smtClean="0"/>
              <a:t>L4</a:t>
            </a:r>
            <a:r>
              <a:rPr lang="zh-CN" altLang="en-US" smtClean="0"/>
              <a:t>属于</a:t>
            </a:r>
            <a:r>
              <a:rPr lang="en-US" altLang="zh-CN" smtClean="0"/>
              <a:t>compartmentB</a:t>
            </a:r>
            <a:r>
              <a:rPr lang="zh-CN" altLang="en-US" smtClean="0"/>
              <a:t>）。</a:t>
            </a:r>
            <a:r>
              <a:rPr lang="en-US" altLang="zh-CN" smtClean="0"/>
              <a:t>3D-FISH</a:t>
            </a:r>
            <a:r>
              <a:rPr lang="zh-CN" altLang="en-US" smtClean="0"/>
              <a:t>的结果显示：尽管对于线性基因组来说，</a:t>
            </a:r>
            <a:r>
              <a:rPr lang="en-US" altLang="zh-CN" smtClean="0"/>
              <a:t>L2</a:t>
            </a:r>
            <a:r>
              <a:rPr lang="zh-CN" altLang="en-US" smtClean="0"/>
              <a:t>存在于</a:t>
            </a:r>
            <a:r>
              <a:rPr lang="en-US" altLang="zh-CN" smtClean="0"/>
              <a:t>L1</a:t>
            </a:r>
            <a:r>
              <a:rPr lang="zh-CN" altLang="en-US" smtClean="0"/>
              <a:t>和</a:t>
            </a:r>
            <a:r>
              <a:rPr lang="en-US" altLang="zh-CN" smtClean="0"/>
              <a:t>L3</a:t>
            </a:r>
            <a:r>
              <a:rPr lang="zh-CN" altLang="en-US" smtClean="0"/>
              <a:t>之间，但是</a:t>
            </a:r>
            <a:r>
              <a:rPr lang="en-US" altLang="zh-CN" smtClean="0"/>
              <a:t>L3</a:t>
            </a:r>
            <a:r>
              <a:rPr lang="zh-CN" altLang="en-US" smtClean="0"/>
              <a:t>更倾向于与</a:t>
            </a:r>
            <a:r>
              <a:rPr lang="en-US" altLang="zh-CN" smtClean="0"/>
              <a:t>L1</a:t>
            </a:r>
            <a:r>
              <a:rPr lang="zh-CN" altLang="en-US" smtClean="0"/>
              <a:t>接近（比起</a:t>
            </a:r>
            <a:r>
              <a:rPr lang="en-US" altLang="zh-CN" smtClean="0"/>
              <a:t>L2</a:t>
            </a:r>
            <a:r>
              <a:rPr lang="zh-CN" altLang="en-US" smtClean="0"/>
              <a:t>）。</a:t>
            </a:r>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noTextEdit="1"/>
          </p:cNvSpPr>
          <p:nvPr>
            <p:ph type="sldImg"/>
          </p:nvPr>
        </p:nvSpPr>
        <p:spPr bwMode="auto">
          <a:noFill/>
          <a:ln>
            <a:solidFill>
              <a:srgbClr val="000000"/>
            </a:solidFill>
            <a:miter lim="800000"/>
          </a:ln>
        </p:spPr>
      </p:sp>
      <p:sp>
        <p:nvSpPr>
          <p:cNvPr id="84994" name="Rectangle 3"/>
          <p:cNvSpPr>
            <a:spLocks noGrp="1"/>
          </p:cNvSpPr>
          <p:nvPr>
            <p:ph type="body" idx="1"/>
          </p:nvPr>
        </p:nvSpPr>
        <p:spPr bwMode="auto">
          <a:noFill/>
        </p:spPr>
        <p:txBody>
          <a:bodyPr wrap="square" numCol="1" anchor="t" anchorCtr="0" compatLnSpc="1"/>
          <a:lstStyle/>
          <a:p>
            <a:r>
              <a:rPr lang="zh-CN" altLang="en-US" smtClean="0"/>
              <a:t>广义的线性模型</a:t>
            </a:r>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noTextEdit="1"/>
          </p:cNvSpPr>
          <p:nvPr>
            <p:ph type="sldImg"/>
          </p:nvPr>
        </p:nvSpPr>
        <p:spPr bwMode="auto">
          <a:noFill/>
          <a:ln>
            <a:solidFill>
              <a:srgbClr val="000000"/>
            </a:solidFill>
            <a:miter lim="800000"/>
          </a:ln>
        </p:spPr>
      </p:sp>
      <p:sp>
        <p:nvSpPr>
          <p:cNvPr id="87042" name="Rectangle 3"/>
          <p:cNvSpPr>
            <a:spLocks noGrp="1"/>
          </p:cNvSpPr>
          <p:nvPr>
            <p:ph type="body" idx="1"/>
          </p:nvPr>
        </p:nvSpPr>
        <p:spPr bwMode="auto">
          <a:noFill/>
        </p:spPr>
        <p:txBody>
          <a:bodyPr wrap="square" numCol="1" anchor="t" anchorCtr="0" compatLnSpc="1"/>
          <a:lstStyle/>
          <a:p>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noTextEdit="1"/>
          </p:cNvSpPr>
          <p:nvPr>
            <p:ph type="sldImg"/>
          </p:nvPr>
        </p:nvSpPr>
        <p:spPr bwMode="auto">
          <a:noFill/>
          <a:ln>
            <a:solidFill>
              <a:srgbClr val="000000"/>
            </a:solidFill>
            <a:miter lim="800000"/>
          </a:ln>
        </p:spPr>
      </p:sp>
      <p:sp>
        <p:nvSpPr>
          <p:cNvPr id="89090" name="Rectangle 3"/>
          <p:cNvSpPr>
            <a:spLocks noGrp="1"/>
          </p:cNvSpPr>
          <p:nvPr>
            <p:ph type="body" idx="1"/>
          </p:nvPr>
        </p:nvSpPr>
        <p:spPr bwMode="auto">
          <a:noFill/>
        </p:spPr>
        <p:txBody>
          <a:bodyPr wrap="square" numCol="1" anchor="t" anchorCtr="0" compatLnSpc="1"/>
          <a:lstStyle/>
          <a:p>
            <a:r>
              <a:rPr lang="zh-CN" altLang="en-US" smtClean="0"/>
              <a:t>线性单调（单调递增或者单调递减）关联函数</a:t>
            </a:r>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noChangeAspect="1" noTextEdit="1"/>
          </p:cNvSpPr>
          <p:nvPr>
            <p:ph type="sldImg"/>
          </p:nvPr>
        </p:nvSpPr>
        <p:spPr bwMode="auto">
          <a:noFill/>
          <a:ln>
            <a:solidFill>
              <a:srgbClr val="000000"/>
            </a:solidFill>
            <a:miter lim="800000"/>
          </a:ln>
        </p:spPr>
      </p:sp>
      <p:sp>
        <p:nvSpPr>
          <p:cNvPr id="91138" name="Rectangle 3"/>
          <p:cNvSpPr>
            <a:spLocks noGrp="1"/>
          </p:cNvSpPr>
          <p:nvPr>
            <p:ph type="body" idx="1"/>
          </p:nvPr>
        </p:nvSpPr>
        <p:spPr bwMode="auto">
          <a:noFill/>
        </p:spPr>
        <p:txBody>
          <a:bodyPr wrap="square" numCol="1" anchor="t" anchorCtr="0" compatLnSpc="1"/>
          <a:lstStyle/>
          <a:p>
            <a:r>
              <a:rPr lang="en-US" altLang="zh-CN" dirty="0" smtClean="0"/>
              <a:t>Bernoulli</a:t>
            </a:r>
            <a:r>
              <a:rPr lang="zh-CN" altLang="en-US" dirty="0" smtClean="0"/>
              <a:t>伯努利分布，又称为两点分布或者</a:t>
            </a:r>
            <a:r>
              <a:rPr lang="en-US" altLang="zh-CN" dirty="0" smtClean="0"/>
              <a:t>0-1</a:t>
            </a:r>
            <a:r>
              <a:rPr lang="zh-CN" altLang="en-US" dirty="0" smtClean="0"/>
              <a:t>分布</a:t>
            </a:r>
            <a:endParaRPr lang="zh-CN" altLang="en-US" dirty="0" smtClean="0"/>
          </a:p>
          <a:p>
            <a:r>
              <a:rPr lang="en-US" altLang="zh-CN" dirty="0" smtClean="0"/>
              <a:t>Normal</a:t>
            </a:r>
            <a:r>
              <a:rPr lang="zh-CN" altLang="en-US" dirty="0" smtClean="0"/>
              <a:t>正态分布</a:t>
            </a:r>
            <a:endParaRPr lang="zh-CN" altLang="en-US" dirty="0" smtClean="0"/>
          </a:p>
          <a:p>
            <a:r>
              <a:rPr lang="zh-CN" altLang="en-US" dirty="0" smtClean="0"/>
              <a:t>二项分布有两个参数：一个</a:t>
            </a:r>
            <a:r>
              <a:rPr lang="en-US" altLang="zh-CN" dirty="0" smtClean="0"/>
              <a:t>n</a:t>
            </a:r>
            <a:r>
              <a:rPr lang="zh-CN" altLang="en-US" dirty="0" smtClean="0"/>
              <a:t>表示试验次数，一个</a:t>
            </a:r>
            <a:r>
              <a:rPr lang="en-US" altLang="zh-CN" dirty="0" smtClean="0"/>
              <a:t>p</a:t>
            </a:r>
            <a:r>
              <a:rPr lang="zh-CN" altLang="en-US" dirty="0" smtClean="0"/>
              <a:t>表示一次实验成功概率。</a:t>
            </a:r>
            <a:endParaRPr lang="zh-CN" altLang="en-US" dirty="0" smtClean="0"/>
          </a:p>
          <a:p>
            <a:r>
              <a:rPr lang="zh-CN" altLang="en-US" dirty="0" smtClean="0"/>
              <a:t>现在考虑一列二项分布，其中试验次数</a:t>
            </a:r>
            <a:r>
              <a:rPr lang="en-US" altLang="zh-CN" dirty="0" smtClean="0"/>
              <a:t>n</a:t>
            </a:r>
            <a:r>
              <a:rPr lang="zh-CN" altLang="en-US" dirty="0" smtClean="0"/>
              <a:t>无限增加，而</a:t>
            </a:r>
            <a:r>
              <a:rPr lang="en-US" altLang="zh-CN" dirty="0" smtClean="0"/>
              <a:t>p</a:t>
            </a:r>
            <a:r>
              <a:rPr lang="zh-CN" altLang="en-US" dirty="0" smtClean="0"/>
              <a:t>是</a:t>
            </a:r>
            <a:r>
              <a:rPr lang="en-US" altLang="zh-CN" dirty="0" smtClean="0"/>
              <a:t>n</a:t>
            </a:r>
            <a:r>
              <a:rPr lang="zh-CN" altLang="en-US" dirty="0" smtClean="0"/>
              <a:t>的函数。</a:t>
            </a:r>
            <a:endParaRPr lang="zh-CN" altLang="en-US" dirty="0" smtClean="0"/>
          </a:p>
          <a:p>
            <a:r>
              <a:rPr lang="zh-CN" altLang="en-US" dirty="0" smtClean="0"/>
              <a:t>如果</a:t>
            </a:r>
            <a:r>
              <a:rPr lang="en-US" altLang="zh-CN" dirty="0" err="1" smtClean="0"/>
              <a:t>np</a:t>
            </a:r>
            <a:r>
              <a:rPr lang="zh-CN" altLang="en-US" dirty="0" smtClean="0"/>
              <a:t>存在有限极限</a:t>
            </a:r>
            <a:r>
              <a:rPr lang="en-US" altLang="zh-CN" dirty="0" smtClean="0"/>
              <a:t>λ</a:t>
            </a:r>
            <a:r>
              <a:rPr lang="zh-CN" altLang="en-US" dirty="0" smtClean="0"/>
              <a:t>，则这列二项分布就趋于参数为</a:t>
            </a:r>
            <a:r>
              <a:rPr lang="en-US" altLang="zh-CN" dirty="0" smtClean="0"/>
              <a:t>λ</a:t>
            </a:r>
            <a:r>
              <a:rPr lang="zh-CN" altLang="en-US" dirty="0" smtClean="0"/>
              <a:t>的泊松分布。反正，如果</a:t>
            </a:r>
            <a:r>
              <a:rPr lang="en-US" altLang="zh-CN" dirty="0" err="1" smtClean="0"/>
              <a:t>np</a:t>
            </a:r>
            <a:r>
              <a:rPr lang="zh-CN" altLang="en-US" dirty="0" smtClean="0"/>
              <a:t>趋于无限大（如</a:t>
            </a:r>
            <a:r>
              <a:rPr lang="en-US" altLang="zh-CN" dirty="0" smtClean="0"/>
              <a:t>p</a:t>
            </a:r>
            <a:r>
              <a:rPr lang="zh-CN" altLang="en-US" dirty="0" smtClean="0"/>
              <a:t>是一个定值），则根据德莫佛</a:t>
            </a:r>
            <a:r>
              <a:rPr lang="en-US" altLang="zh-CN" dirty="0" smtClean="0"/>
              <a:t>-</a:t>
            </a:r>
            <a:r>
              <a:rPr lang="zh-CN" altLang="en-US" dirty="0" smtClean="0"/>
              <a:t>拉普拉斯</a:t>
            </a:r>
            <a:r>
              <a:rPr lang="en-US" altLang="zh-CN" dirty="0" smtClean="0"/>
              <a:t>(</a:t>
            </a:r>
            <a:r>
              <a:rPr lang="en-US" altLang="zh-CN" dirty="0" err="1" smtClean="0"/>
              <a:t>De’Moivre</a:t>
            </a:r>
            <a:r>
              <a:rPr lang="en-US" altLang="zh-CN" dirty="0" smtClean="0"/>
              <a:t>-Laplace) </a:t>
            </a:r>
            <a:r>
              <a:rPr lang="zh-CN" altLang="en-US" dirty="0" smtClean="0"/>
              <a:t>中心极限定理，这列二项分布将趋近于正态分布。</a:t>
            </a:r>
            <a:endParaRPr lang="zh-CN" altLang="en-US" dirty="0" smtClean="0"/>
          </a:p>
          <a:p>
            <a:r>
              <a:rPr lang="zh-CN" altLang="en-US" dirty="0" smtClean="0"/>
              <a:t>实际运用中当</a:t>
            </a:r>
            <a:r>
              <a:rPr lang="en-US" altLang="zh-CN" dirty="0" smtClean="0"/>
              <a:t>n</a:t>
            </a:r>
            <a:r>
              <a:rPr lang="zh-CN" altLang="en-US" dirty="0" smtClean="0"/>
              <a:t>很大时，一般都用正态分布来近似计算二项分布，但是如果同时</a:t>
            </a:r>
            <a:r>
              <a:rPr lang="en-US" altLang="zh-CN" dirty="0" err="1" smtClean="0"/>
              <a:t>np</a:t>
            </a:r>
            <a:r>
              <a:rPr lang="zh-CN" altLang="en-US" dirty="0" smtClean="0"/>
              <a:t>又比较小（比起</a:t>
            </a:r>
            <a:r>
              <a:rPr lang="en-US" altLang="zh-CN" dirty="0" smtClean="0"/>
              <a:t>n</a:t>
            </a:r>
            <a:r>
              <a:rPr lang="zh-CN" altLang="en-US" dirty="0" smtClean="0"/>
              <a:t>来说很小），那么用泊松分布近似计算更简单些，毕竟泊松分布跟二项分布一样都是离散型分布。</a:t>
            </a:r>
            <a:endParaRPr lang="zh-CN" alt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Rot="1" noChangeAspect="1" noTextEdit="1"/>
          </p:cNvSpPr>
          <p:nvPr>
            <p:ph type="sldImg"/>
          </p:nvPr>
        </p:nvSpPr>
        <p:spPr bwMode="auto">
          <a:noFill/>
          <a:ln>
            <a:solidFill>
              <a:srgbClr val="000000"/>
            </a:solidFill>
            <a:miter lim="800000"/>
          </a:ln>
        </p:spPr>
      </p:sp>
      <p:sp>
        <p:nvSpPr>
          <p:cNvPr id="93186" name="Rectangle 3"/>
          <p:cNvSpPr>
            <a:spLocks noGrp="1"/>
          </p:cNvSpPr>
          <p:nvPr>
            <p:ph type="body" idx="1"/>
          </p:nvPr>
        </p:nvSpPr>
        <p:spPr bwMode="auto">
          <a:noFill/>
        </p:spPr>
        <p:txBody>
          <a:bodyPr wrap="square" numCol="1" anchor="t" anchorCtr="0" compatLnSpc="1"/>
          <a:lstStyle/>
          <a:p>
            <a:r>
              <a:rPr lang="en-US" altLang="zh-CN" smtClean="0"/>
              <a:t>Bernoulli</a:t>
            </a:r>
            <a:r>
              <a:rPr lang="zh-CN" altLang="en-US" smtClean="0"/>
              <a:t>伯努利分布，又称为两点分布或者</a:t>
            </a:r>
            <a:r>
              <a:rPr lang="en-US" altLang="zh-CN" smtClean="0"/>
              <a:t>0-1</a:t>
            </a:r>
            <a:r>
              <a:rPr lang="zh-CN" altLang="en-US" smtClean="0"/>
              <a:t>分布</a:t>
            </a:r>
            <a:endParaRPr lang="zh-CN" altLang="en-US" smtClean="0"/>
          </a:p>
          <a:p>
            <a:r>
              <a:rPr lang="zh-CN" altLang="en-US" smtClean="0"/>
              <a:t>伯努利分布举例子</a:t>
            </a:r>
            <a:endParaRPr lang="zh-CN" altLang="en-US" smtClean="0"/>
          </a:p>
          <a:p>
            <a:r>
              <a:rPr lang="en-US" altLang="zh-CN" smtClean="0"/>
              <a:t>X</a:t>
            </a:r>
            <a:r>
              <a:rPr lang="zh-CN" altLang="en-US" smtClean="0"/>
              <a:t>属于正整数，</a:t>
            </a:r>
            <a:r>
              <a:rPr lang="en-US" altLang="zh-CN" smtClean="0"/>
              <a:t>y</a:t>
            </a:r>
            <a:r>
              <a:rPr lang="zh-CN" altLang="en-US" smtClean="0"/>
              <a:t>是二值的</a:t>
            </a:r>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Rot="1" noChangeAspect="1" noTextEdit="1"/>
          </p:cNvSpPr>
          <p:nvPr>
            <p:ph type="sldImg"/>
          </p:nvPr>
        </p:nvSpPr>
        <p:spPr bwMode="auto">
          <a:noFill/>
          <a:ln>
            <a:solidFill>
              <a:srgbClr val="000000"/>
            </a:solidFill>
            <a:miter lim="800000"/>
          </a:ln>
        </p:spPr>
      </p:sp>
      <p:sp>
        <p:nvSpPr>
          <p:cNvPr id="95234" name="Rectangle 3"/>
          <p:cNvSpPr>
            <a:spLocks noGrp="1"/>
          </p:cNvSpPr>
          <p:nvPr>
            <p:ph type="body" idx="1"/>
          </p:nvPr>
        </p:nvSpPr>
        <p:spPr bwMode="auto">
          <a:noFill/>
        </p:spPr>
        <p:txBody>
          <a:bodyPr wrap="square" numCol="1" anchor="t" anchorCtr="0" compatLnSpc="1"/>
          <a:lstStyle/>
          <a:p>
            <a:r>
              <a:rPr lang="zh-CN" altLang="en-US" smtClean="0"/>
              <a:t>简单的线性回归：</a:t>
            </a:r>
            <a:r>
              <a:rPr lang="en-US" altLang="zh-CN" smtClean="0"/>
              <a:t>x</a:t>
            </a:r>
            <a:r>
              <a:rPr lang="zh-CN" altLang="en-US" smtClean="0"/>
              <a:t>作为解释变量；</a:t>
            </a:r>
            <a:r>
              <a:rPr lang="en-US" altLang="zh-CN" smtClean="0"/>
              <a:t>y</a:t>
            </a:r>
            <a:r>
              <a:rPr lang="zh-CN" altLang="en-US" smtClean="0"/>
              <a:t>作为被解释变量</a:t>
            </a:r>
            <a:endParaRPr lang="zh-CN" altLang="en-US" smtClean="0"/>
          </a:p>
          <a:p>
            <a:r>
              <a:rPr lang="en-US" altLang="zh-CN" smtClean="0"/>
              <a:t>Yi=B0+B1Xi+ei</a:t>
            </a:r>
            <a:endParaRPr lang="en-US" altLang="zh-CN" smtClean="0"/>
          </a:p>
          <a:p>
            <a:r>
              <a:rPr lang="en-US" altLang="zh-CN" smtClean="0"/>
              <a:t>B0</a:t>
            </a:r>
            <a:r>
              <a:rPr lang="zh-CN" altLang="en-US" smtClean="0"/>
              <a:t>和</a:t>
            </a:r>
            <a:r>
              <a:rPr lang="en-US" altLang="zh-CN" smtClean="0"/>
              <a:t>B1</a:t>
            </a:r>
            <a:r>
              <a:rPr lang="zh-CN" altLang="en-US" smtClean="0"/>
              <a:t>是回归系数，</a:t>
            </a:r>
            <a:r>
              <a:rPr lang="en-US" altLang="zh-CN" smtClean="0"/>
              <a:t>ei</a:t>
            </a:r>
            <a:r>
              <a:rPr lang="zh-CN" altLang="en-US" smtClean="0"/>
              <a:t>是误差项</a:t>
            </a:r>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Rot="1" noChangeAspect="1" noTextEdit="1"/>
          </p:cNvSpPr>
          <p:nvPr>
            <p:ph type="sldImg"/>
          </p:nvPr>
        </p:nvSpPr>
        <p:spPr bwMode="auto">
          <a:noFill/>
          <a:ln>
            <a:solidFill>
              <a:srgbClr val="000000"/>
            </a:solidFill>
            <a:miter lim="800000"/>
          </a:ln>
        </p:spPr>
      </p:sp>
      <p:sp>
        <p:nvSpPr>
          <p:cNvPr id="97282" name="Rectangle 3"/>
          <p:cNvSpPr>
            <a:spLocks noGrp="1"/>
          </p:cNvSpPr>
          <p:nvPr>
            <p:ph type="body" idx="1"/>
          </p:nvPr>
        </p:nvSpPr>
        <p:spPr bwMode="auto">
          <a:noFill/>
        </p:spPr>
        <p:txBody>
          <a:bodyPr wrap="square" numCol="1" anchor="t" anchorCtr="0" compatLnSpc="1"/>
          <a:lstStyle/>
          <a:p>
            <a:r>
              <a:rPr lang="zh-CN" altLang="en-US" smtClean="0"/>
              <a:t>简单回归存在一些问题：</a:t>
            </a:r>
            <a:endParaRPr lang="zh-CN" altLang="en-US" smtClean="0"/>
          </a:p>
          <a:p>
            <a:r>
              <a:rPr lang="en-US" altLang="zh-CN" smtClean="0"/>
              <a:t>1.</a:t>
            </a:r>
            <a:r>
              <a:rPr lang="zh-CN" altLang="en-US" smtClean="0"/>
              <a:t>难以用拟合的直线去解释这些散点（相比于低的</a:t>
            </a:r>
            <a:r>
              <a:rPr lang="en-US" altLang="zh-CN" smtClean="0"/>
              <a:t>x</a:t>
            </a:r>
            <a:r>
              <a:rPr lang="zh-CN" altLang="en-US" smtClean="0"/>
              <a:t>值，高的</a:t>
            </a:r>
            <a:r>
              <a:rPr lang="en-US" altLang="zh-CN" smtClean="0"/>
              <a:t>x</a:t>
            </a:r>
            <a:r>
              <a:rPr lang="zh-CN" altLang="en-US" smtClean="0"/>
              <a:t>值与</a:t>
            </a:r>
            <a:r>
              <a:rPr lang="en-US" altLang="zh-CN" smtClean="0"/>
              <a:t>y=1</a:t>
            </a:r>
            <a:r>
              <a:rPr lang="zh-CN" altLang="en-US" smtClean="0"/>
              <a:t>更相关，但是从这个拟合曲线上面却看不到）</a:t>
            </a:r>
            <a:endParaRPr lang="zh-CN" altLang="en-US" smtClean="0"/>
          </a:p>
          <a:p>
            <a:r>
              <a:rPr lang="en-US" altLang="zh-CN" smtClean="0"/>
              <a:t>2.y</a:t>
            </a:r>
            <a:r>
              <a:rPr lang="zh-CN" altLang="en-US" smtClean="0"/>
              <a:t>的预测值甚至超出了</a:t>
            </a:r>
            <a:r>
              <a:rPr lang="en-US" altLang="zh-CN" smtClean="0"/>
              <a:t>[0,1]</a:t>
            </a:r>
            <a:r>
              <a:rPr lang="zh-CN" altLang="en-US" smtClean="0"/>
              <a:t>这个范围</a:t>
            </a:r>
            <a:endParaRPr lang="zh-CN" altLang="en-US" smtClean="0"/>
          </a:p>
          <a:p>
            <a:r>
              <a:rPr lang="en-US" altLang="zh-CN" smtClean="0"/>
              <a:t>3.</a:t>
            </a:r>
            <a:r>
              <a:rPr lang="zh-CN" altLang="en-US" smtClean="0"/>
              <a:t>唯一合理的解决方案似乎是放弃我们正常的假设</a:t>
            </a:r>
            <a:endParaRPr lang="zh-CN" altLang="en-US" smtClean="0"/>
          </a:p>
          <a:p>
            <a:r>
              <a:rPr lang="en-US" altLang="zh-CN" smtClean="0"/>
              <a:t>4.</a:t>
            </a:r>
            <a:r>
              <a:rPr lang="zh-CN" altLang="en-US" smtClean="0"/>
              <a:t>简而言之，我们把广义的线性回归模型用于涉及到罗杰斯特链接的两类响应变量</a:t>
            </a:r>
            <a:endParaRPr lang="en-US" altLang="zh-CN"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TextEdit="1"/>
          </p:cNvSpPr>
          <p:nvPr>
            <p:ph type="sldImg"/>
          </p:nvPr>
        </p:nvSpPr>
        <p:spPr bwMode="auto">
          <a:noFill/>
          <a:ln>
            <a:solidFill>
              <a:srgbClr val="000000"/>
            </a:solidFill>
            <a:miter lim="800000"/>
          </a:ln>
        </p:spPr>
      </p:sp>
      <p:sp>
        <p:nvSpPr>
          <p:cNvPr id="105474" name="Rectangle 3"/>
          <p:cNvSpPr>
            <a:spLocks noGrp="1"/>
          </p:cNvSpPr>
          <p:nvPr>
            <p:ph type="body" idx="1"/>
          </p:nvPr>
        </p:nvSpPr>
        <p:spPr bwMode="auto">
          <a:noFill/>
        </p:spPr>
        <p:txBody>
          <a:bodyPr wrap="square" numCol="1" anchor="t" anchorCtr="0" compatLnSpc="1"/>
          <a:lstStyle/>
          <a:p>
            <a:r>
              <a:rPr lang="zh-CN" altLang="en-US" smtClean="0"/>
              <a:t>泊松回归将对数结果表示为一组预测变量的线性函数</a:t>
            </a:r>
            <a:endParaRPr lang="zh-CN" altLang="en-US" smtClean="0"/>
          </a:p>
          <a:p>
            <a:r>
              <a:rPr lang="zh-CN" altLang="en-US" smtClean="0"/>
              <a:t>假设：</a:t>
            </a:r>
            <a:endParaRPr lang="zh-CN" altLang="en-US" smtClean="0"/>
          </a:p>
          <a:p>
            <a:r>
              <a:rPr lang="zh-CN" altLang="en-US" smtClean="0"/>
              <a:t>响应速率的对数随着曝光变量的相等增量而线性变化</a:t>
            </a:r>
            <a:endParaRPr lang="zh-CN" altLang="en-US" smtClean="0"/>
          </a:p>
          <a:p>
            <a:r>
              <a:rPr lang="zh-CN" altLang="en-US" smtClean="0"/>
              <a:t>不同暴露或者风险因素的综合影响率的变化是乘法的</a:t>
            </a:r>
            <a:endParaRPr lang="zh-CN" altLang="en-US" smtClean="0"/>
          </a:p>
          <a:p>
            <a:r>
              <a:rPr lang="zh-CN" altLang="en-US" smtClean="0"/>
              <a:t>在协变量的每个级别，案例的数量具有等于均值的方差</a:t>
            </a:r>
            <a:endParaRPr lang="zh-CN" altLang="en-US" smtClean="0"/>
          </a:p>
          <a:p>
            <a:r>
              <a:rPr lang="zh-CN" altLang="en-US" smtClean="0"/>
              <a:t>每个观察是相互独立的</a:t>
            </a:r>
            <a:endParaRPr lang="zh-CN" alt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TextEdit="1"/>
          </p:cNvSpPr>
          <p:nvPr>
            <p:ph type="sldImg"/>
          </p:nvPr>
        </p:nvSpPr>
        <p:spPr bwMode="auto">
          <a:noFill/>
          <a:ln>
            <a:solidFill>
              <a:srgbClr val="000000"/>
            </a:solidFill>
            <a:miter lim="800000"/>
          </a:ln>
        </p:spPr>
      </p:sp>
      <p:sp>
        <p:nvSpPr>
          <p:cNvPr id="107522" name="Rectangle 3"/>
          <p:cNvSpPr>
            <a:spLocks noGrp="1"/>
          </p:cNvSpPr>
          <p:nvPr>
            <p:ph type="body" idx="1"/>
          </p:nvPr>
        </p:nvSpPr>
        <p:spPr bwMode="auto">
          <a:noFill/>
        </p:spPr>
        <p:txBody>
          <a:bodyPr wrap="square" numCol="1" anchor="t" anchorCtr="0" compatLnSpc="1"/>
          <a:lstStyle/>
          <a:p>
            <a:r>
              <a:rPr lang="en-US" altLang="zh-CN" smtClean="0"/>
              <a:t>Compared with the existing Hi-C normalization method developed by Yaffe and Tanay, HiCNorm has fewer parameters, runs &gt;1000 times faster and achieves higher reproducibility. </a:t>
            </a:r>
            <a:endParaRPr lang="en-US" altLang="zh-CN" smtClean="0"/>
          </a:p>
          <a:p>
            <a:r>
              <a:rPr lang="zh-CN" altLang="en-US" smtClean="0"/>
              <a:t>和其他已存在的</a:t>
            </a:r>
            <a:r>
              <a:rPr lang="en-US" altLang="zh-CN" smtClean="0"/>
              <a:t>Hi-C</a:t>
            </a:r>
            <a:r>
              <a:rPr lang="zh-CN" altLang="en-US" smtClean="0"/>
              <a:t>数据标准化方法（由</a:t>
            </a:r>
            <a:r>
              <a:rPr lang="en-US" altLang="zh-CN" smtClean="0"/>
              <a:t>Yaffe</a:t>
            </a:r>
            <a:r>
              <a:rPr lang="zh-CN" altLang="en-US" smtClean="0"/>
              <a:t>和</a:t>
            </a:r>
            <a:r>
              <a:rPr lang="en-US" altLang="zh-CN" smtClean="0"/>
              <a:t>Tanay</a:t>
            </a:r>
            <a:r>
              <a:rPr lang="zh-CN" altLang="en-US" smtClean="0"/>
              <a:t>开发的方法）相比，</a:t>
            </a:r>
            <a:r>
              <a:rPr lang="en-US" altLang="zh-CN" smtClean="0"/>
              <a:t>HiCNorm</a:t>
            </a:r>
            <a:r>
              <a:rPr lang="zh-CN" altLang="en-US" smtClean="0"/>
              <a:t>需要的参数更少，运行速度更快，数据重现性更高。</a:t>
            </a:r>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Rot="1" noChangeAspect="1" noTextEdit="1"/>
          </p:cNvSpPr>
          <p:nvPr>
            <p:ph type="sldImg"/>
          </p:nvPr>
        </p:nvSpPr>
        <p:spPr bwMode="auto">
          <a:noFill/>
          <a:ln>
            <a:solidFill>
              <a:srgbClr val="000000"/>
            </a:solidFill>
            <a:miter lim="800000"/>
          </a:ln>
        </p:spPr>
      </p:sp>
      <p:sp>
        <p:nvSpPr>
          <p:cNvPr id="144387" name="Rectangle 3"/>
          <p:cNvSpPr>
            <a:spLocks noGrp="1"/>
          </p:cNvSpPr>
          <p:nvPr>
            <p:ph type="body" idx="1"/>
          </p:nvPr>
        </p:nvSpPr>
        <p:spPr bwMode="auto">
          <a:noFill/>
        </p:spPr>
        <p:txBody>
          <a:bodyPr wrap="square" numCol="1" anchor="t" anchorCtr="0" compatLnSpc="1"/>
          <a:lstStyle/>
          <a:p>
            <a:r>
              <a:rPr lang="en-US" altLang="zh-CN" smtClean="0"/>
              <a:t>CCC</a:t>
            </a:r>
            <a:r>
              <a:rPr lang="zh-CN" altLang="en-US" smtClean="0"/>
              <a:t>全称：染色体构象捕获</a:t>
            </a:r>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2"/>
          <p:cNvSpPr>
            <a:spLocks noGrp="1" noRot="1" noChangeAspect="1" noTextEdit="1"/>
          </p:cNvSpPr>
          <p:nvPr>
            <p:ph type="sldImg"/>
          </p:nvPr>
        </p:nvSpPr>
        <p:spPr bwMode="auto">
          <a:noFill/>
          <a:ln>
            <a:solidFill>
              <a:srgbClr val="000000"/>
            </a:solidFill>
            <a:miter lim="800000"/>
          </a:ln>
        </p:spPr>
      </p:sp>
      <p:sp>
        <p:nvSpPr>
          <p:cNvPr id="112642" name="Rectangle 3"/>
          <p:cNvSpPr>
            <a:spLocks noGrp="1"/>
          </p:cNvSpPr>
          <p:nvPr>
            <p:ph type="body" idx="1"/>
          </p:nvPr>
        </p:nvSpPr>
        <p:spPr bwMode="auto">
          <a:noFill/>
        </p:spPr>
        <p:txBody>
          <a:bodyPr wrap="square" numCol="1" anchor="t" anchorCtr="0" compatLnSpc="1"/>
          <a:lstStyle/>
          <a:p>
            <a:r>
              <a:rPr lang="en-US" altLang="zh-CN" smtClean="0"/>
              <a:t>Reproducibility of the 1D coverage of chromosome 22 (using the </a:t>
            </a:r>
            <a:r>
              <a:rPr lang="en-US" altLang="zh-CN" i="1" smtClean="0"/>
              <a:t>trans</a:t>
            </a:r>
            <a:r>
              <a:rPr lang="en-US" altLang="zh-CN" smtClean="0"/>
              <a:t> contact between chromosome 4 and chromosome 22). </a:t>
            </a:r>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2"/>
          <p:cNvSpPr>
            <a:spLocks noGrp="1" noRot="1" noChangeAspect="1" noTextEdit="1"/>
          </p:cNvSpPr>
          <p:nvPr>
            <p:ph type="sldImg"/>
          </p:nvPr>
        </p:nvSpPr>
        <p:spPr bwMode="auto">
          <a:noFill/>
          <a:ln>
            <a:solidFill>
              <a:srgbClr val="000000"/>
            </a:solidFill>
            <a:miter lim="800000"/>
          </a:ln>
        </p:spPr>
      </p:sp>
      <p:sp>
        <p:nvSpPr>
          <p:cNvPr id="128002" name="Rectangle 3"/>
          <p:cNvSpPr>
            <a:spLocks noGrp="1"/>
          </p:cNvSpPr>
          <p:nvPr>
            <p:ph type="body" idx="1"/>
          </p:nvPr>
        </p:nvSpPr>
        <p:spPr bwMode="auto">
          <a:noFill/>
        </p:spPr>
        <p:txBody>
          <a:bodyPr wrap="square" numCol="1" anchor="t" anchorCtr="0" compatLnSpc="1"/>
          <a:lstStyle/>
          <a:p>
            <a:r>
              <a:rPr lang="en-US" altLang="zh-CN" smtClean="0"/>
              <a:t>Tools for the identification of chromatin interactions and TADs from Hi-C data and key analysis steps (orange arrows)</a:t>
            </a:r>
            <a:br>
              <a:rPr lang="en-US" altLang="zh-CN" smtClean="0"/>
            </a:br>
            <a:br>
              <a:rPr lang="en-US" altLang="zh-CN" smtClean="0"/>
            </a:br>
            <a:endParaRPr lang="zh-CN" alt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Rot="1" noChangeAspect="1" noTextEdit="1"/>
          </p:cNvSpPr>
          <p:nvPr>
            <p:ph type="sldImg"/>
          </p:nvPr>
        </p:nvSpPr>
        <p:spPr bwMode="auto">
          <a:noFill/>
          <a:ln>
            <a:solidFill>
              <a:srgbClr val="000000"/>
            </a:solidFill>
            <a:miter lim="800000"/>
          </a:ln>
        </p:spPr>
      </p:sp>
      <p:sp>
        <p:nvSpPr>
          <p:cNvPr id="131074" name="Rectangle 3"/>
          <p:cNvSpPr>
            <a:spLocks noGrp="1"/>
          </p:cNvSpPr>
          <p:nvPr>
            <p:ph type="body" idx="1"/>
          </p:nvPr>
        </p:nvSpPr>
        <p:spPr bwMode="auto">
          <a:noFill/>
        </p:spPr>
        <p:txBody>
          <a:bodyPr wrap="square" numCol="1" anchor="t" anchorCtr="0" compatLnSpc="1"/>
          <a:lstStyle/>
          <a:p>
            <a:pPr marL="228600" indent="-228600"/>
            <a:r>
              <a:rPr lang="en-US" altLang="zh-CN" smtClean="0"/>
              <a:t>HiCUP Digester - creates a digested reference genome</a:t>
            </a:r>
            <a:endParaRPr lang="en-US" altLang="zh-CN" smtClean="0"/>
          </a:p>
          <a:p>
            <a:pPr marL="228600" indent="-228600"/>
            <a:r>
              <a:rPr lang="en-US" altLang="zh-CN" smtClean="0"/>
              <a:t>HiCUP - executes sequentially the scripts below</a:t>
            </a:r>
            <a:endParaRPr lang="en-US" altLang="zh-CN" smtClean="0"/>
          </a:p>
          <a:p>
            <a:pPr marL="228600" indent="-228600"/>
            <a:r>
              <a:rPr lang="en-US" altLang="zh-CN" smtClean="0"/>
              <a:t>HiCUP Truncater - cuts reads at the putative Hi-C ligation junction</a:t>
            </a:r>
            <a:endParaRPr lang="en-US" altLang="zh-CN" smtClean="0"/>
          </a:p>
          <a:p>
            <a:pPr marL="228600" indent="-228600"/>
            <a:r>
              <a:rPr lang="en-US" altLang="zh-CN" smtClean="0"/>
              <a:t>HiCUP Mapper - aligns read pairs independently to a reference genome</a:t>
            </a:r>
            <a:endParaRPr lang="en-US" altLang="zh-CN" smtClean="0"/>
          </a:p>
          <a:p>
            <a:pPr marL="228600" indent="-228600"/>
            <a:r>
              <a:rPr lang="en-US" altLang="zh-CN" smtClean="0"/>
              <a:t>HiCUP Filter - removes commonly encountered Hi-C artefacts</a:t>
            </a:r>
            <a:endParaRPr lang="en-US" altLang="zh-CN" smtClean="0"/>
          </a:p>
          <a:p>
            <a:pPr marL="228600" indent="-228600"/>
            <a:r>
              <a:rPr lang="en-US" altLang="zh-CN" smtClean="0"/>
              <a:t>HiCUP Deduplicator - removes (retaining one copy) putative PCR duplicates</a:t>
            </a:r>
            <a:endParaRPr lang="en-US" altLang="zh-CN" smtClean="0"/>
          </a:p>
          <a:p>
            <a:pPr marL="228600" indent="-228600"/>
            <a:endParaRPr lang="zh-CN" alt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Rot="1" noChangeAspect="1" noTextEdit="1"/>
          </p:cNvSpPr>
          <p:nvPr>
            <p:ph type="sldImg"/>
          </p:nvPr>
        </p:nvSpPr>
        <p:spPr bwMode="auto">
          <a:noFill/>
          <a:ln>
            <a:solidFill>
              <a:srgbClr val="000000"/>
            </a:solidFill>
            <a:miter lim="800000"/>
          </a:ln>
        </p:spPr>
      </p:sp>
      <p:sp>
        <p:nvSpPr>
          <p:cNvPr id="133122" name="Rectangle 3"/>
          <p:cNvSpPr>
            <a:spLocks noGrp="1"/>
          </p:cNvSpPr>
          <p:nvPr>
            <p:ph type="body" idx="1"/>
          </p:nvPr>
        </p:nvSpPr>
        <p:spPr bwMode="auto">
          <a:noFill/>
        </p:spPr>
        <p:txBody>
          <a:bodyPr wrap="square" numCol="1" anchor="t" anchorCtr="0" compatLnSpc="1"/>
          <a:lstStyle/>
          <a:p>
            <a:r>
              <a:rPr lang="en-US" altLang="zh-CN" smtClean="0"/>
              <a:t>2017</a:t>
            </a:r>
            <a:r>
              <a:rPr lang="zh-CN" altLang="en-US" smtClean="0"/>
              <a:t>年发表在</a:t>
            </a:r>
            <a:r>
              <a:rPr lang="en-US" altLang="zh-CN" smtClean="0"/>
              <a:t>Nature Methods</a:t>
            </a:r>
            <a:r>
              <a:rPr lang="zh-CN" altLang="en-US" smtClean="0"/>
              <a:t>上的文章，对</a:t>
            </a:r>
            <a:r>
              <a:rPr lang="en-US" altLang="zh-CN" smtClean="0"/>
              <a:t>10</a:t>
            </a:r>
            <a:r>
              <a:rPr lang="zh-CN" altLang="en-US" smtClean="0"/>
              <a:t>多款分析软件进行了比较分析，在高精度的数据中，</a:t>
            </a:r>
            <a:r>
              <a:rPr lang="en-US" altLang="zh-CN" smtClean="0"/>
              <a:t>HiCCUPS</a:t>
            </a:r>
            <a:r>
              <a:rPr lang="zh-CN" altLang="en-US" smtClean="0"/>
              <a:t>具有最高的保守性。为了更好的展示目前两款主流软件</a:t>
            </a:r>
            <a:r>
              <a:rPr lang="en-US" altLang="zh-CN" smtClean="0"/>
              <a:t>Fit Hi-C</a:t>
            </a:r>
            <a:r>
              <a:rPr lang="zh-CN" altLang="en-US" smtClean="0"/>
              <a:t>和</a:t>
            </a:r>
            <a:r>
              <a:rPr lang="en-US" altLang="zh-CN" smtClean="0"/>
              <a:t>HiCCUPS</a:t>
            </a:r>
            <a:r>
              <a:rPr lang="zh-CN" altLang="en-US" smtClean="0"/>
              <a:t>在</a:t>
            </a:r>
            <a:r>
              <a:rPr lang="en-US" altLang="zh-CN" smtClean="0"/>
              <a:t>call loop</a:t>
            </a:r>
            <a:r>
              <a:rPr lang="zh-CN" altLang="en-US" smtClean="0"/>
              <a:t>分析上的差异，我们进行了实测数据的分析结果对比，见下图。 </a:t>
            </a:r>
            <a:endParaRPr lang="zh-CN" altLang="en-US" smtClean="0"/>
          </a:p>
          <a:p>
            <a:r>
              <a:rPr lang="zh-CN" altLang="en-US" smtClean="0"/>
              <a:t>从这两张对比图中，我们可以明显看出</a:t>
            </a:r>
            <a:r>
              <a:rPr lang="en-US" altLang="zh-CN" smtClean="0"/>
              <a:t>Fit Hi-C </a:t>
            </a:r>
            <a:r>
              <a:rPr lang="zh-CN" altLang="en-US" smtClean="0"/>
              <a:t>获得的</a:t>
            </a:r>
            <a:r>
              <a:rPr lang="en-US" altLang="zh-CN" smtClean="0"/>
              <a:t>loops</a:t>
            </a:r>
            <a:r>
              <a:rPr lang="zh-CN" altLang="en-US" smtClean="0"/>
              <a:t>数量非常多，特别是近距离的互作，这样很难找到有效的互作位点。相比之下，</a:t>
            </a:r>
            <a:r>
              <a:rPr lang="en-US" altLang="zh-CN" smtClean="0"/>
              <a:t>HiCCUPS</a:t>
            </a:r>
            <a:r>
              <a:rPr lang="zh-CN" altLang="en-US" smtClean="0"/>
              <a:t>可以获得更有效的</a:t>
            </a:r>
            <a:r>
              <a:rPr lang="en-US" altLang="zh-CN" smtClean="0"/>
              <a:t>loops</a:t>
            </a:r>
            <a:r>
              <a:rPr lang="zh-CN" altLang="en-US" smtClean="0"/>
              <a:t>，</a:t>
            </a:r>
            <a:r>
              <a:rPr lang="en-US" altLang="zh-CN" smtClean="0"/>
              <a:t>calling </a:t>
            </a:r>
            <a:r>
              <a:rPr lang="zh-CN" altLang="en-US" smtClean="0"/>
              <a:t>得到的</a:t>
            </a:r>
            <a:r>
              <a:rPr lang="en-US" altLang="zh-CN" smtClean="0"/>
              <a:t>loops</a:t>
            </a:r>
            <a:r>
              <a:rPr lang="zh-CN" altLang="en-US" smtClean="0"/>
              <a:t>更加准确。因此，对于差异</a:t>
            </a:r>
            <a:r>
              <a:rPr lang="en-US" altLang="zh-CN" smtClean="0"/>
              <a:t>loops</a:t>
            </a:r>
            <a:r>
              <a:rPr lang="zh-CN" altLang="en-US" smtClean="0"/>
              <a:t>分析而言，</a:t>
            </a:r>
            <a:r>
              <a:rPr lang="en-US" altLang="zh-CN" smtClean="0"/>
              <a:t>HiCCUPS</a:t>
            </a:r>
            <a:r>
              <a:rPr lang="zh-CN" altLang="en-US" smtClean="0"/>
              <a:t>更适合。 </a:t>
            </a:r>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noTextEdit="1"/>
          </p:cNvSpPr>
          <p:nvPr>
            <p:ph type="sldImg"/>
          </p:nvPr>
        </p:nvSpPr>
        <p:spPr bwMode="auto">
          <a:noFill/>
          <a:ln>
            <a:solidFill>
              <a:srgbClr val="000000"/>
            </a:solidFill>
            <a:miter lim="800000"/>
          </a:ln>
        </p:spPr>
      </p:sp>
      <p:sp>
        <p:nvSpPr>
          <p:cNvPr id="39938" name="Rectangle 3"/>
          <p:cNvSpPr>
            <a:spLocks noGrp="1"/>
          </p:cNvSpPr>
          <p:nvPr>
            <p:ph type="body" idx="1"/>
          </p:nvPr>
        </p:nvSpPr>
        <p:spPr bwMode="auto">
          <a:noFill/>
        </p:spPr>
        <p:txBody>
          <a:bodyPr wrap="square" numCol="1" anchor="t" anchorCtr="0" compatLnSpc="1"/>
          <a:lstStyle/>
          <a:p>
            <a:r>
              <a:rPr lang="en-US" altLang="zh-CN" smtClean="0"/>
              <a:t>Formaldehyde</a:t>
            </a:r>
            <a:r>
              <a:rPr lang="zh-CN" altLang="en-US" smtClean="0"/>
              <a:t>甲醛固定</a:t>
            </a:r>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Rot="1" noChangeAspect="1" noTextEdit="1"/>
          </p:cNvSpPr>
          <p:nvPr>
            <p:ph type="sldImg"/>
          </p:nvPr>
        </p:nvSpPr>
        <p:spPr bwMode="auto">
          <a:noFill/>
          <a:ln>
            <a:solidFill>
              <a:srgbClr val="000000"/>
            </a:solidFill>
            <a:miter lim="800000"/>
          </a:ln>
        </p:spPr>
      </p:sp>
      <p:sp>
        <p:nvSpPr>
          <p:cNvPr id="41986" name="Rectangle 3"/>
          <p:cNvSpPr>
            <a:spLocks noGrp="1"/>
          </p:cNvSpPr>
          <p:nvPr>
            <p:ph type="body" idx="1"/>
          </p:nvPr>
        </p:nvSpPr>
        <p:spPr bwMode="auto">
          <a:noFill/>
        </p:spPr>
        <p:txBody>
          <a:bodyPr wrap="square" numCol="1" anchor="t" anchorCtr="0" compatLnSpc="1"/>
          <a:lstStyle/>
          <a:p>
            <a:r>
              <a:rPr lang="zh-CN" altLang="en-US" smtClean="0"/>
              <a:t>物理打断（超声破碎）和酶切打断基因组的区别：</a:t>
            </a:r>
            <a:endParaRPr lang="zh-CN" altLang="en-US" smtClean="0"/>
          </a:p>
          <a:p>
            <a:r>
              <a:rPr lang="zh-CN" altLang="en-US" smtClean="0"/>
              <a:t>超声破碎的话是随机的，酶切的话不是随机的，酶切位点是特定的。当然酶切时间和酶量都需要控制好。</a:t>
            </a:r>
            <a:endParaRPr lang="zh-CN" altLang="en-US" smtClean="0"/>
          </a:p>
          <a:p>
            <a:r>
              <a:rPr lang="zh-CN" altLang="en-US" smtClean="0"/>
              <a:t>只有</a:t>
            </a:r>
            <a:r>
              <a:rPr lang="en-US" altLang="zh-CN" smtClean="0"/>
              <a:t>CHIA-PET</a:t>
            </a:r>
            <a:r>
              <a:rPr lang="zh-CN" altLang="en-US" smtClean="0"/>
              <a:t>使用超声的方法切断</a:t>
            </a:r>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noTextEdit="1"/>
          </p:cNvSpPr>
          <p:nvPr>
            <p:ph type="sldImg"/>
          </p:nvPr>
        </p:nvSpPr>
        <p:spPr bwMode="auto">
          <a:noFill/>
          <a:ln>
            <a:solidFill>
              <a:srgbClr val="000000"/>
            </a:solidFill>
            <a:miter lim="800000"/>
          </a:ln>
        </p:spPr>
      </p:sp>
      <p:sp>
        <p:nvSpPr>
          <p:cNvPr id="44034" name="Rectangle 3"/>
          <p:cNvSpPr>
            <a:spLocks noGrp="1"/>
          </p:cNvSpPr>
          <p:nvPr>
            <p:ph type="body" idx="1"/>
          </p:nvPr>
        </p:nvSpPr>
        <p:spPr bwMode="auto">
          <a:noFill/>
        </p:spPr>
        <p:txBody>
          <a:bodyPr wrap="square" numCol="1" anchor="t" anchorCtr="0" compatLnSpc="1"/>
          <a:lstStyle/>
          <a:p>
            <a:r>
              <a:rPr lang="zh-CN" altLang="en-US" smtClean="0"/>
              <a:t>在稀释的条件下进行连接反应，有利于在随机碰撞的连接上捕获在相同复合物（分子内连接）上的</a:t>
            </a:r>
            <a:r>
              <a:rPr lang="en-US" altLang="zh-CN" smtClean="0"/>
              <a:t>DNA</a:t>
            </a:r>
            <a:r>
              <a:rPr lang="zh-CN" altLang="en-US" smtClean="0"/>
              <a:t>末端之间的连接。</a:t>
            </a:r>
            <a:endParaRPr lang="zh-CN" altLang="en-US" smtClean="0"/>
          </a:p>
          <a:p>
            <a:r>
              <a:rPr lang="en-US" altLang="zh-CN" smtClean="0"/>
              <a:t>Hi-C</a:t>
            </a:r>
            <a:r>
              <a:rPr lang="zh-CN" altLang="en-US" smtClean="0"/>
              <a:t>使用添加</a:t>
            </a:r>
            <a:r>
              <a:rPr lang="en-US" altLang="zh-CN" smtClean="0"/>
              <a:t>Biotin dCTP</a:t>
            </a:r>
            <a:r>
              <a:rPr lang="zh-CN" altLang="en-US" smtClean="0"/>
              <a:t>的方式连接，</a:t>
            </a:r>
            <a:r>
              <a:rPr lang="en-US" altLang="zh-CN" smtClean="0"/>
              <a:t>ChIP-loop</a:t>
            </a:r>
            <a:r>
              <a:rPr lang="zh-CN" altLang="en-US" smtClean="0"/>
              <a:t>使用免疫沉淀的方式连接，</a:t>
            </a:r>
            <a:r>
              <a:rPr lang="en-US" altLang="zh-CN" smtClean="0"/>
              <a:t>ChIA-PET</a:t>
            </a:r>
            <a:r>
              <a:rPr lang="zh-CN" altLang="en-US" smtClean="0"/>
              <a:t>使用免疫沉淀生物素化接头的方式连接。</a:t>
            </a:r>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Rot="1" noChangeAspect="1" noTextEdit="1"/>
          </p:cNvSpPr>
          <p:nvPr>
            <p:ph type="sldImg"/>
          </p:nvPr>
        </p:nvSpPr>
        <p:spPr bwMode="auto">
          <a:noFill/>
          <a:ln>
            <a:solidFill>
              <a:srgbClr val="000000"/>
            </a:solidFill>
            <a:miter lim="800000"/>
          </a:ln>
        </p:spPr>
      </p:sp>
      <p:sp>
        <p:nvSpPr>
          <p:cNvPr id="46082" name="Rectangle 3"/>
          <p:cNvSpPr>
            <a:spLocks noGrp="1"/>
          </p:cNvSpPr>
          <p:nvPr>
            <p:ph type="body" idx="1"/>
          </p:nvPr>
        </p:nvSpPr>
        <p:spPr bwMode="auto">
          <a:noFill/>
        </p:spPr>
        <p:txBody>
          <a:bodyPr wrap="square" numCol="1" anchor="t" anchorCtr="0" compatLnSpc="1"/>
          <a:lstStyle/>
          <a:p>
            <a:r>
              <a:rPr lang="zh-CN" altLang="en-US" smtClean="0"/>
              <a:t>逆转甲醛诱导的交联</a:t>
            </a:r>
            <a:endParaRPr lang="zh-CN" altLang="en-US" smtClean="0"/>
          </a:p>
          <a:p>
            <a:r>
              <a:rPr lang="zh-CN" altLang="en-US" smtClean="0"/>
              <a:t>通过加热、蛋白酶</a:t>
            </a:r>
            <a:r>
              <a:rPr lang="en-US" altLang="zh-CN" smtClean="0"/>
              <a:t>K</a:t>
            </a:r>
            <a:r>
              <a:rPr lang="zh-CN" altLang="en-US" smtClean="0"/>
              <a:t>消化和苯酚</a:t>
            </a:r>
            <a:r>
              <a:rPr lang="en-US" altLang="zh-CN" smtClean="0"/>
              <a:t>-</a:t>
            </a:r>
            <a:r>
              <a:rPr lang="zh-CN" altLang="en-US" smtClean="0"/>
              <a:t>氯仿提取来逆转交联</a:t>
            </a:r>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Rot="1" noChangeAspect="1" noTextEdit="1"/>
          </p:cNvSpPr>
          <p:nvPr>
            <p:ph type="sldImg"/>
          </p:nvPr>
        </p:nvSpPr>
        <p:spPr bwMode="auto">
          <a:noFill/>
          <a:ln>
            <a:solidFill>
              <a:srgbClr val="000000"/>
            </a:solidFill>
            <a:miter lim="800000"/>
          </a:ln>
        </p:spPr>
      </p:sp>
      <p:sp>
        <p:nvSpPr>
          <p:cNvPr id="48130" name="Rectangle 3"/>
          <p:cNvSpPr>
            <a:spLocks noGrp="1"/>
          </p:cNvSpPr>
          <p:nvPr>
            <p:ph type="body" idx="1"/>
          </p:nvPr>
        </p:nvSpPr>
        <p:spPr bwMode="auto">
          <a:noFill/>
        </p:spPr>
        <p:txBody>
          <a:bodyPr wrap="square" numCol="1" anchor="t" anchorCtr="0" compatLnSpc="1"/>
          <a:lstStyle/>
          <a:p>
            <a:r>
              <a:rPr lang="en-US" altLang="zh-CN" smtClean="0"/>
              <a:t>3C</a:t>
            </a:r>
            <a:r>
              <a:rPr lang="zh-CN" altLang="en-US" smtClean="0"/>
              <a:t>，</a:t>
            </a:r>
            <a:r>
              <a:rPr lang="en-US" altLang="zh-CN" smtClean="0"/>
              <a:t>5C</a:t>
            </a:r>
            <a:r>
              <a:rPr lang="zh-CN" altLang="en-US" smtClean="0"/>
              <a:t>，</a:t>
            </a:r>
            <a:r>
              <a:rPr lang="en-US" altLang="zh-CN" smtClean="0"/>
              <a:t>4C</a:t>
            </a:r>
            <a:r>
              <a:rPr lang="zh-CN" altLang="en-US" smtClean="0"/>
              <a:t>分别用不同的分子生物学步骤检测连接。</a:t>
            </a:r>
            <a:endParaRPr lang="zh-CN" altLang="en-US" smtClean="0"/>
          </a:p>
          <a:p>
            <a:r>
              <a:rPr lang="zh-CN" altLang="en-US" smtClean="0"/>
              <a:t>具有特异性引物的</a:t>
            </a:r>
            <a:r>
              <a:rPr lang="en-US" altLang="zh-CN" smtClean="0"/>
              <a:t>PCR</a:t>
            </a:r>
            <a:r>
              <a:rPr lang="zh-CN" altLang="en-US" smtClean="0"/>
              <a:t>、多重扩增（具有通用引物的</a:t>
            </a:r>
            <a:r>
              <a:rPr lang="en-US" altLang="zh-CN" smtClean="0"/>
              <a:t>PCR</a:t>
            </a:r>
            <a:r>
              <a:rPr lang="zh-CN" altLang="en-US" smtClean="0"/>
              <a:t>）、用四个碱基切除消化（反向</a:t>
            </a:r>
            <a:r>
              <a:rPr lang="en-US" altLang="zh-CN" smtClean="0"/>
              <a:t>PCR</a:t>
            </a:r>
            <a:r>
              <a:rPr lang="zh-CN" altLang="en-US" smtClean="0"/>
              <a:t>）</a:t>
            </a:r>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Rot="1" noChangeAspect="1" noTextEdit="1"/>
          </p:cNvSpPr>
          <p:nvPr>
            <p:ph type="sldImg"/>
          </p:nvPr>
        </p:nvSpPr>
        <p:spPr bwMode="auto">
          <a:noFill/>
          <a:ln>
            <a:solidFill>
              <a:srgbClr val="000000"/>
            </a:solidFill>
            <a:miter lim="800000"/>
          </a:ln>
        </p:spPr>
      </p:sp>
      <p:sp>
        <p:nvSpPr>
          <p:cNvPr id="50178" name="Rectangle 3"/>
          <p:cNvSpPr>
            <a:spLocks noGrp="1"/>
          </p:cNvSpPr>
          <p:nvPr>
            <p:ph type="body" idx="1"/>
          </p:nvPr>
        </p:nvSpPr>
        <p:spPr bwMode="auto">
          <a:noFill/>
        </p:spPr>
        <p:txBody>
          <a:bodyPr wrap="square" numCol="1" anchor="t" anchorCtr="0" compatLnSpc="1"/>
          <a:lstStyle/>
          <a:p>
            <a:r>
              <a:rPr lang="zh-CN" altLang="en-US" smtClean="0"/>
              <a:t>恒定片段用黑色的片段表示</a:t>
            </a:r>
            <a:endParaRPr lang="zh-CN" altLang="en-US" smtClean="0"/>
          </a:p>
          <a:p>
            <a:r>
              <a:rPr lang="zh-CN" altLang="en-US" smtClean="0"/>
              <a:t>候选互作片段用红色、蓝色、绿色以及粉色片段表示</a:t>
            </a:r>
            <a:endParaRPr lang="zh-CN" altLang="en-US" smtClean="0"/>
          </a:p>
          <a:p>
            <a:r>
              <a:rPr lang="zh-CN" altLang="en-US" smtClean="0"/>
              <a:t>蓝色的小垂直条用用以表征</a:t>
            </a:r>
            <a:r>
              <a:rPr lang="en-US" altLang="zh-CN" smtClean="0"/>
              <a:t>3C</a:t>
            </a:r>
            <a:r>
              <a:rPr lang="zh-CN" altLang="en-US" smtClean="0"/>
              <a:t>实验中所用到的限制性酶切位点</a:t>
            </a:r>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43E249F0-16F6-487A-BEB9-08B08F567BC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113ED9D-AC8A-4F48-ACE9-74B5264B02AB}"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3185222-4574-4C8F-A310-B53AC91F210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90EC13F-C4B9-4BB3-BB9A-CAFB7183D667}"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880405F-E28D-4087-B1BB-5C535C0D254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C5A5451-1F7C-469E-A2CA-EF2A4AF8BE4A}" type="slidenum">
              <a:rPr lang="zh-CN" altLang="en-US"/>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able Placeholder 2"/>
          <p:cNvSpPr>
            <a:spLocks noGrp="1"/>
          </p:cNvSpPr>
          <p:nvPr>
            <p:ph type="tbl" idx="1"/>
          </p:nvPr>
        </p:nvSpPr>
        <p:spPr>
          <a:xfrm>
            <a:off x="457200" y="1600200"/>
            <a:ext cx="8229600" cy="4525963"/>
          </a:xfrm>
        </p:spPr>
        <p:txBody>
          <a:bodyPr/>
          <a:lstStyle/>
          <a:p>
            <a:pPr lvl="0"/>
            <a:endParaRPr lang="zh-CN" altLang="en-US" noProof="0"/>
          </a:p>
        </p:txBody>
      </p:sp>
      <p:sp>
        <p:nvSpPr>
          <p:cNvPr id="4" name="日期占位符 3"/>
          <p:cNvSpPr>
            <a:spLocks noGrp="1"/>
          </p:cNvSpPr>
          <p:nvPr>
            <p:ph type="dt" sz="half" idx="10"/>
          </p:nvPr>
        </p:nvSpPr>
        <p:spPr/>
        <p:txBody>
          <a:bodyPr/>
          <a:lstStyle>
            <a:lvl1pPr>
              <a:defRPr/>
            </a:lvl1pPr>
          </a:lstStyle>
          <a:p>
            <a:pPr>
              <a:defRPr/>
            </a:pPr>
            <a:fld id="{D69DDD47-BEB5-4166-8465-201E25733704}"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71659F6-EAF9-4CAA-BADE-7E75FFD95E0F}" type="slidenum">
              <a:rPr lang="zh-CN" altLang="en-US"/>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日期占位符 3"/>
          <p:cNvSpPr>
            <a:spLocks noGrp="1"/>
          </p:cNvSpPr>
          <p:nvPr>
            <p:ph type="dt" sz="half" idx="10"/>
          </p:nvPr>
        </p:nvSpPr>
        <p:spPr/>
        <p:txBody>
          <a:bodyPr/>
          <a:lstStyle>
            <a:lvl1pPr>
              <a:defRPr/>
            </a:lvl1pPr>
          </a:lstStyle>
          <a:p>
            <a:pPr>
              <a:defRPr/>
            </a:pPr>
            <a:fld id="{A46EDFF4-9438-4551-A716-4893EC24281E}"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78D5CAD-09B3-43D7-9664-B21954E26C7E}" type="slidenum">
              <a:rPr lang="zh-CN" altLang="en-US"/>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ltLang="zh-CN"/>
              <a:t>Click to edit Master title style</a:t>
            </a:r>
            <a:endParaRPr lang="zh-CN" altLang="en-US"/>
          </a:p>
        </p:txBody>
      </p:sp>
      <p:sp>
        <p:nvSpPr>
          <p:cNvPr id="3" name="Text Placeholder 2"/>
          <p:cNvSpPr>
            <a:spLocks noGrp="1"/>
          </p:cNvSpPr>
          <p:nvPr>
            <p:ph type="body" sz="half" idx="1"/>
          </p:nvPr>
        </p:nvSpPr>
        <p:spPr>
          <a:xfrm>
            <a:off x="457200" y="1600200"/>
            <a:ext cx="4038600" cy="4525963"/>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quarter" idx="2"/>
          </p:nvPr>
        </p:nvSpPr>
        <p:spPr>
          <a:xfrm>
            <a:off x="4648200" y="1600200"/>
            <a:ext cx="4038600" cy="21859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Content Placeholder 4"/>
          <p:cNvSpPr>
            <a:spLocks noGrp="1"/>
          </p:cNvSpPr>
          <p:nvPr>
            <p:ph sz="quarter" idx="3"/>
          </p:nvPr>
        </p:nvSpPr>
        <p:spPr>
          <a:xfrm>
            <a:off x="4648200" y="3938588"/>
            <a:ext cx="4038600" cy="2187575"/>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日期占位符 3"/>
          <p:cNvSpPr>
            <a:spLocks noGrp="1"/>
          </p:cNvSpPr>
          <p:nvPr>
            <p:ph type="dt" sz="half" idx="10"/>
          </p:nvPr>
        </p:nvSpPr>
        <p:spPr/>
        <p:txBody>
          <a:bodyPr/>
          <a:lstStyle>
            <a:lvl1pPr>
              <a:defRPr/>
            </a:lvl1pPr>
          </a:lstStyle>
          <a:p>
            <a:pPr>
              <a:defRPr/>
            </a:pPr>
            <a:fld id="{B6E63ADC-05DD-48D0-80E5-47DEAC59F59A}" type="datetimeFigureOut">
              <a:rPr lang="zh-CN" altLang="en-US"/>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C6B0A375-E942-4B7C-9B72-6A3EE631624E}"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EABF03C-5435-4803-A152-BBA0F0DA308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1AF781-A452-40C5-A4A8-596832CB6D22}"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7B361F44-E222-42ED-90BC-DE06AF664AE5}"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928D0C0-6236-465B-AD4F-68279776CD7F}"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072B639A-5108-417C-904F-F6E7D1C5A165}"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8B72F3E-3C9B-4914-BC5A-C7B819BDE3F7}"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B61441D6-64F7-4CE2-A11C-CBCBA93F06F6}"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45089E5-D869-49DA-8A93-97D49CBF1216}"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47EF2410-726F-40B5-82FD-64D7DE5C0B29}"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1FC9367-40FA-495F-8584-8403581D0914}"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97502397-B637-4D83-9966-2D69B55BECB1}"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22D83D4A-5842-4300-BEDF-AE7F0888CCA7}"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FEFD47DF-CF3D-49AA-837D-13D98AD695B9}"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8FE04AE-284F-47A1-881B-6A633EF4A6AC}"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60F2ED44-9584-4407-B2E6-8B22E5CD763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80F17C5-FBF2-48FC-96FA-3283ED4DFA07}"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A9D84F55-40D8-435E-A3A0-84062C0C8A1D}" type="datetimeFigureOut">
              <a:rPr lang="zh-CN" altLang="en-US"/>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C3C799D2-3EBE-48AF-B430-82FD112167C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SimSun" charset="-122"/>
        </a:defRPr>
      </a:lvl2pPr>
      <a:lvl3pPr algn="ctr" rtl="0" eaLnBrk="0" fontAlgn="base" hangingPunct="0">
        <a:spcBef>
          <a:spcPct val="0"/>
        </a:spcBef>
        <a:spcAft>
          <a:spcPct val="0"/>
        </a:spcAft>
        <a:defRPr sz="4400">
          <a:solidFill>
            <a:schemeClr val="tx1"/>
          </a:solidFill>
          <a:latin typeface="Calibri" pitchFamily="34" charset="0"/>
          <a:ea typeface="SimSun" charset="-122"/>
        </a:defRPr>
      </a:lvl3pPr>
      <a:lvl4pPr algn="ctr" rtl="0" eaLnBrk="0" fontAlgn="base" hangingPunct="0">
        <a:spcBef>
          <a:spcPct val="0"/>
        </a:spcBef>
        <a:spcAft>
          <a:spcPct val="0"/>
        </a:spcAft>
        <a:defRPr sz="4400">
          <a:solidFill>
            <a:schemeClr val="tx1"/>
          </a:solidFill>
          <a:latin typeface="Calibri" pitchFamily="34" charset="0"/>
          <a:ea typeface="SimSun" charset="-122"/>
        </a:defRPr>
      </a:lvl4pPr>
      <a:lvl5pPr algn="ctr" rtl="0" eaLnBrk="0" fontAlgn="base" hangingPunct="0">
        <a:spcBef>
          <a:spcPct val="0"/>
        </a:spcBef>
        <a:spcAft>
          <a:spcPct val="0"/>
        </a:spcAft>
        <a:defRPr sz="4400">
          <a:solidFill>
            <a:schemeClr val="tx1"/>
          </a:solidFill>
          <a:latin typeface="Calibri" pitchFamily="34" charset="0"/>
          <a:ea typeface="SimSun" charset="-122"/>
        </a:defRPr>
      </a:lvl5pPr>
      <a:lvl6pPr marL="457200" algn="ctr" rtl="0" fontAlgn="base">
        <a:spcBef>
          <a:spcPct val="0"/>
        </a:spcBef>
        <a:spcAft>
          <a:spcPct val="0"/>
        </a:spcAft>
        <a:defRPr sz="4400">
          <a:solidFill>
            <a:schemeClr val="tx1"/>
          </a:solidFill>
          <a:latin typeface="Calibri" pitchFamily="34" charset="0"/>
          <a:ea typeface="SimSun" charset="-122"/>
        </a:defRPr>
      </a:lvl6pPr>
      <a:lvl7pPr marL="914400" algn="ctr" rtl="0" fontAlgn="base">
        <a:spcBef>
          <a:spcPct val="0"/>
        </a:spcBef>
        <a:spcAft>
          <a:spcPct val="0"/>
        </a:spcAft>
        <a:defRPr sz="4400">
          <a:solidFill>
            <a:schemeClr val="tx1"/>
          </a:solidFill>
          <a:latin typeface="Calibri" pitchFamily="34" charset="0"/>
          <a:ea typeface="SimSun" charset="-122"/>
        </a:defRPr>
      </a:lvl7pPr>
      <a:lvl8pPr marL="1371600" algn="ctr" rtl="0" fontAlgn="base">
        <a:spcBef>
          <a:spcPct val="0"/>
        </a:spcBef>
        <a:spcAft>
          <a:spcPct val="0"/>
        </a:spcAft>
        <a:defRPr sz="4400">
          <a:solidFill>
            <a:schemeClr val="tx1"/>
          </a:solidFill>
          <a:latin typeface="Calibri" pitchFamily="34" charset="0"/>
          <a:ea typeface="SimSun" charset="-122"/>
        </a:defRPr>
      </a:lvl8pPr>
      <a:lvl9pPr marL="1828800" algn="ctr" rtl="0" fontAlgn="base">
        <a:spcBef>
          <a:spcPct val="0"/>
        </a:spcBef>
        <a:spcAft>
          <a:spcPct val="0"/>
        </a:spcAft>
        <a:defRPr sz="4400">
          <a:solidFill>
            <a:schemeClr val="tx1"/>
          </a:solidFill>
          <a:latin typeface="Calibri" pitchFamily="34" charset="0"/>
          <a:ea typeface="SimSun" charset="-122"/>
        </a:defRPr>
      </a:lvl9pPr>
    </p:titleStyle>
    <p:bodyStyle>
      <a:lvl1pPr marL="342900" indent="-342900" algn="l" rtl="0" eaLnBrk="0" fontAlgn="base" hangingPunct="0">
        <a:spcBef>
          <a:spcPct val="20000"/>
        </a:spcBef>
        <a:spcAft>
          <a:spcPct val="0"/>
        </a:spcAft>
        <a:buFont typeface="Arial" panose="020B060402020209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9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9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9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70.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75.png"/><Relationship Id="rId1" Type="http://schemas.openxmlformats.org/officeDocument/2006/relationships/image" Target="../media/image7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idx="4294967295"/>
          </p:nvPr>
        </p:nvSpPr>
        <p:spPr/>
        <p:txBody>
          <a:bodyPr/>
          <a:lstStyle/>
          <a:p>
            <a:pPr algn="l" eaLnBrk="1" hangingPunct="1"/>
            <a:r>
              <a:rPr lang="en-US" altLang="zh-CN" smtClean="0"/>
              <a:t>Hi-C</a:t>
            </a:r>
            <a:endParaRPr lang="zh-CN" altLang="en-US" smtClean="0"/>
          </a:p>
        </p:txBody>
      </p:sp>
      <p:sp>
        <p:nvSpPr>
          <p:cNvPr id="30722" name="内容占位符 2"/>
          <p:cNvSpPr>
            <a:spLocks noGrp="1"/>
          </p:cNvSpPr>
          <p:nvPr>
            <p:ph idx="4294967295"/>
          </p:nvPr>
        </p:nvSpPr>
        <p:spPr/>
        <p:txBody>
          <a:bodyPr/>
          <a:lstStyle/>
          <a:p>
            <a:pPr marL="0" indent="0" eaLnBrk="1" hangingPunct="1">
              <a:buFont typeface="Arial" panose="020B0604020202090204" pitchFamily="34" charset="0"/>
              <a:buNone/>
            </a:pPr>
            <a:r>
              <a:rPr lang="en-US" altLang="zh-CN" smtClean="0"/>
              <a:t>People, you should know:</a:t>
            </a:r>
            <a:endParaRPr lang="en-US" altLang="zh-CN" smtClean="0"/>
          </a:p>
        </p:txBody>
      </p:sp>
      <p:sp>
        <p:nvSpPr>
          <p:cNvPr id="30723" name="TextBox 4"/>
          <p:cNvSpPr txBox="1">
            <a:spLocks noChangeArrowheads="1"/>
          </p:cNvSpPr>
          <p:nvPr/>
        </p:nvSpPr>
        <p:spPr bwMode="auto">
          <a:xfrm>
            <a:off x="3203575" y="5805488"/>
            <a:ext cx="2016125" cy="457200"/>
          </a:xfrm>
          <a:prstGeom prst="rect">
            <a:avLst/>
          </a:prstGeom>
          <a:noFill/>
          <a:ln w="9525">
            <a:noFill/>
            <a:miter lim="800000"/>
          </a:ln>
        </p:spPr>
        <p:txBody>
          <a:bodyPr>
            <a:spAutoFit/>
          </a:bodyPr>
          <a:lstStyle/>
          <a:p>
            <a:r>
              <a:rPr lang="en-US" altLang="zh-CN" sz="2400">
                <a:latin typeface="Calibri" pitchFamily="34" charset="0"/>
              </a:rPr>
              <a:t>Job Dekker </a:t>
            </a:r>
            <a:endParaRPr lang="zh-CN" altLang="en-US" sz="2400">
              <a:latin typeface="Calibri" pitchFamily="34" charset="0"/>
            </a:endParaRPr>
          </a:p>
        </p:txBody>
      </p:sp>
      <p:pic>
        <p:nvPicPr>
          <p:cNvPr id="30724" name="Picture 21"/>
          <p:cNvPicPr>
            <a:picLocks noChangeAspect="1" noChangeArrowheads="1"/>
          </p:cNvPicPr>
          <p:nvPr/>
        </p:nvPicPr>
        <p:blipFill>
          <a:blip r:embed="rId1"/>
          <a:srcRect/>
          <a:stretch>
            <a:fillRect/>
          </a:stretch>
        </p:blipFill>
        <p:spPr bwMode="auto">
          <a:xfrm>
            <a:off x="684213" y="2924175"/>
            <a:ext cx="2028825" cy="2381250"/>
          </a:xfrm>
          <a:prstGeom prst="rect">
            <a:avLst/>
          </a:prstGeom>
          <a:noFill/>
          <a:ln w="9525">
            <a:noFill/>
            <a:miter lim="800000"/>
            <a:headEnd/>
            <a:tailEnd/>
          </a:ln>
        </p:spPr>
      </p:pic>
      <p:pic>
        <p:nvPicPr>
          <p:cNvPr id="30725" name="Picture 23"/>
          <p:cNvPicPr>
            <a:picLocks noChangeAspect="1" noChangeArrowheads="1"/>
          </p:cNvPicPr>
          <p:nvPr/>
        </p:nvPicPr>
        <p:blipFill>
          <a:blip r:embed="rId2"/>
          <a:srcRect/>
          <a:stretch>
            <a:fillRect/>
          </a:stretch>
        </p:blipFill>
        <p:spPr bwMode="auto">
          <a:xfrm>
            <a:off x="5076825" y="2924175"/>
            <a:ext cx="1814513" cy="2376488"/>
          </a:xfrm>
          <a:prstGeom prst="rect">
            <a:avLst/>
          </a:prstGeom>
          <a:noFill/>
          <a:ln w="9525">
            <a:noFill/>
            <a:miter lim="800000"/>
            <a:headEnd/>
            <a:tailEnd/>
          </a:ln>
        </p:spPr>
      </p:pic>
      <p:sp>
        <p:nvSpPr>
          <p:cNvPr id="30726" name="TextBox 4"/>
          <p:cNvSpPr txBox="1">
            <a:spLocks noChangeArrowheads="1"/>
          </p:cNvSpPr>
          <p:nvPr/>
        </p:nvSpPr>
        <p:spPr bwMode="auto">
          <a:xfrm>
            <a:off x="5319713" y="5805488"/>
            <a:ext cx="1268412" cy="457200"/>
          </a:xfrm>
          <a:prstGeom prst="rect">
            <a:avLst/>
          </a:prstGeom>
          <a:noFill/>
          <a:ln w="9525">
            <a:noFill/>
            <a:miter lim="800000"/>
          </a:ln>
        </p:spPr>
        <p:txBody>
          <a:bodyPr wrap="none">
            <a:spAutoFit/>
          </a:bodyPr>
          <a:lstStyle/>
          <a:p>
            <a:r>
              <a:rPr lang="en-US" altLang="zh-CN" sz="2400">
                <a:latin typeface="Calibri" pitchFamily="34" charset="0"/>
              </a:rPr>
              <a:t>Bing Ren</a:t>
            </a:r>
            <a:endParaRPr lang="en-US" altLang="zh-CN" sz="2400">
              <a:latin typeface="Calibri" pitchFamily="34" charset="0"/>
            </a:endParaRPr>
          </a:p>
        </p:txBody>
      </p:sp>
      <p:sp>
        <p:nvSpPr>
          <p:cNvPr id="30727" name="TextBox 4"/>
          <p:cNvSpPr txBox="1">
            <a:spLocks noChangeArrowheads="1"/>
          </p:cNvSpPr>
          <p:nvPr/>
        </p:nvSpPr>
        <p:spPr bwMode="auto">
          <a:xfrm>
            <a:off x="107950" y="5805488"/>
            <a:ext cx="3014663" cy="457200"/>
          </a:xfrm>
          <a:prstGeom prst="rect">
            <a:avLst/>
          </a:prstGeom>
          <a:noFill/>
          <a:ln w="9525">
            <a:noFill/>
            <a:miter lim="800000"/>
          </a:ln>
        </p:spPr>
        <p:txBody>
          <a:bodyPr wrap="none">
            <a:spAutoFit/>
          </a:bodyPr>
          <a:lstStyle/>
          <a:p>
            <a:r>
              <a:rPr lang="en-US" altLang="zh-CN" sz="2400">
                <a:latin typeface="Calibri" pitchFamily="34" charset="0"/>
              </a:rPr>
              <a:t>Erez Lieberman Aiden</a:t>
            </a:r>
            <a:r>
              <a:rPr lang="en-US" altLang="zh-CN"/>
              <a:t>  </a:t>
            </a:r>
            <a:endParaRPr lang="zh-CN" altLang="en-US"/>
          </a:p>
        </p:txBody>
      </p:sp>
      <p:pic>
        <p:nvPicPr>
          <p:cNvPr id="30728" name="Picture 26"/>
          <p:cNvPicPr>
            <a:picLocks noChangeAspect="1" noChangeArrowheads="1"/>
          </p:cNvPicPr>
          <p:nvPr/>
        </p:nvPicPr>
        <p:blipFill>
          <a:blip r:embed="rId3"/>
          <a:srcRect/>
          <a:stretch>
            <a:fillRect/>
          </a:stretch>
        </p:blipFill>
        <p:spPr bwMode="auto">
          <a:xfrm>
            <a:off x="7092950" y="2882900"/>
            <a:ext cx="1800225" cy="2417763"/>
          </a:xfrm>
          <a:prstGeom prst="rect">
            <a:avLst/>
          </a:prstGeom>
          <a:noFill/>
          <a:ln w="9525">
            <a:noFill/>
            <a:miter lim="800000"/>
            <a:headEnd/>
            <a:tailEnd/>
          </a:ln>
        </p:spPr>
      </p:pic>
      <p:sp>
        <p:nvSpPr>
          <p:cNvPr id="30729" name="TextBox 4"/>
          <p:cNvSpPr txBox="1">
            <a:spLocks noChangeArrowheads="1"/>
          </p:cNvSpPr>
          <p:nvPr/>
        </p:nvSpPr>
        <p:spPr bwMode="auto">
          <a:xfrm>
            <a:off x="7119938" y="5780088"/>
            <a:ext cx="1844675" cy="457200"/>
          </a:xfrm>
          <a:prstGeom prst="rect">
            <a:avLst/>
          </a:prstGeom>
          <a:noFill/>
          <a:ln w="9525">
            <a:noFill/>
            <a:miter lim="800000"/>
          </a:ln>
        </p:spPr>
        <p:txBody>
          <a:bodyPr wrap="none">
            <a:spAutoFit/>
          </a:bodyPr>
          <a:lstStyle/>
          <a:p>
            <a:r>
              <a:rPr lang="en-US" altLang="zh-CN" sz="2400">
                <a:latin typeface="Calibri" pitchFamily="34" charset="0"/>
              </a:rPr>
              <a:t>Eric S. Lander</a:t>
            </a:r>
            <a:endParaRPr lang="en-US" altLang="zh-CN" sz="2400">
              <a:latin typeface="Calibri" pitchFamily="34" charset="0"/>
            </a:endParaRPr>
          </a:p>
        </p:txBody>
      </p:sp>
      <p:pic>
        <p:nvPicPr>
          <p:cNvPr id="30730" name="Picture 29"/>
          <p:cNvPicPr>
            <a:picLocks noChangeAspect="1" noChangeArrowheads="1"/>
          </p:cNvPicPr>
          <p:nvPr/>
        </p:nvPicPr>
        <p:blipFill>
          <a:blip r:embed="rId4"/>
          <a:srcRect/>
          <a:stretch>
            <a:fillRect/>
          </a:stretch>
        </p:blipFill>
        <p:spPr bwMode="auto">
          <a:xfrm>
            <a:off x="2916238" y="2924175"/>
            <a:ext cx="1905000" cy="2376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p:cNvSpPr>
          <p:nvPr>
            <p:ph type="title"/>
          </p:nvPr>
        </p:nvSpPr>
        <p:spPr/>
        <p:txBody>
          <a:bodyPr/>
          <a:lstStyle/>
          <a:p>
            <a:pPr algn="l"/>
            <a:r>
              <a:rPr lang="en-US" altLang="zh-CN" smtClean="0"/>
              <a:t>CCC: 4- Reverse crosslinks</a:t>
            </a:r>
            <a:endParaRPr lang="en-US" altLang="zh-CN" smtClean="0"/>
          </a:p>
        </p:txBody>
      </p:sp>
      <p:sp>
        <p:nvSpPr>
          <p:cNvPr id="45058" name="Rectangle 3"/>
          <p:cNvSpPr>
            <a:spLocks noGrp="1"/>
          </p:cNvSpPr>
          <p:nvPr>
            <p:ph type="body" idx="1"/>
          </p:nvPr>
        </p:nvSpPr>
        <p:spPr/>
        <p:txBody>
          <a:bodyPr/>
          <a:lstStyle/>
          <a:p>
            <a:pPr>
              <a:buFont typeface="Arial" panose="020B0604020202090204" pitchFamily="34" charset="0"/>
              <a:buNone/>
            </a:pPr>
            <a:r>
              <a:rPr lang="en-US" altLang="zh-CN" sz="2400" smtClean="0"/>
              <a:t>(4) Reverse the formaldehyde-induced crosslinks.</a:t>
            </a:r>
            <a:endParaRPr lang="en-US" altLang="zh-CN" sz="2400" smtClean="0"/>
          </a:p>
          <a:p>
            <a:pPr>
              <a:buFont typeface="Arial" panose="020B0604020202090204" pitchFamily="34" charset="0"/>
              <a:buNone/>
            </a:pPr>
            <a:endParaRPr lang="en-US" altLang="zh-CN" sz="2400" smtClean="0"/>
          </a:p>
          <a:p>
            <a:pPr>
              <a:buFont typeface="Arial" panose="020B0604020202090204" pitchFamily="34" charset="0"/>
              <a:buNone/>
            </a:pPr>
            <a:endParaRPr lang="en-US" altLang="zh-CN" sz="2400" smtClean="0"/>
          </a:p>
          <a:p>
            <a:pPr>
              <a:buFont typeface="Arial" panose="020B0604020202090204" pitchFamily="34" charset="0"/>
              <a:buNone/>
            </a:pPr>
            <a:endParaRPr lang="en-US" altLang="zh-CN" sz="2400" smtClean="0"/>
          </a:p>
          <a:p>
            <a:pPr>
              <a:buFont typeface="Arial" panose="020B0604020202090204" pitchFamily="34" charset="0"/>
              <a:buNone/>
            </a:pPr>
            <a:endParaRPr lang="en-US" altLang="zh-CN" sz="2400" smtClean="0"/>
          </a:p>
          <a:p>
            <a:pPr>
              <a:buFont typeface="Arial" panose="020B0604020202090204" pitchFamily="34" charset="0"/>
              <a:buNone/>
            </a:pPr>
            <a:endParaRPr lang="en-US" altLang="zh-CN" sz="2400" smtClean="0"/>
          </a:p>
          <a:p>
            <a:pPr>
              <a:buFont typeface="Arial" panose="020B0604020202090204" pitchFamily="34" charset="0"/>
              <a:buNone/>
            </a:pPr>
            <a:endParaRPr lang="en-US" altLang="zh-CN" sz="2400" smtClean="0"/>
          </a:p>
          <a:p>
            <a:pPr>
              <a:buFont typeface="Arial" panose="020B0604020202090204" pitchFamily="34" charset="0"/>
              <a:buNone/>
            </a:pPr>
            <a:endParaRPr lang="en-US" altLang="zh-CN" sz="2400" smtClean="0"/>
          </a:p>
          <a:p>
            <a:pPr>
              <a:buFont typeface="Arial" panose="020B0604020202090204" pitchFamily="34" charset="0"/>
              <a:buNone/>
            </a:pPr>
            <a:r>
              <a:rPr lang="en-US" altLang="zh-CN" sz="2400" smtClean="0"/>
              <a:t>Cross-links are reversed by heating, Proteinase K digestion, and phenol-chloroform extraction.</a:t>
            </a:r>
            <a:endParaRPr lang="en-US" altLang="zh-CN" sz="2400" smtClean="0"/>
          </a:p>
        </p:txBody>
      </p:sp>
      <p:pic>
        <p:nvPicPr>
          <p:cNvPr id="45059" name="Picture 5"/>
          <p:cNvPicPr>
            <a:picLocks noChangeAspect="1" noChangeArrowheads="1"/>
          </p:cNvPicPr>
          <p:nvPr/>
        </p:nvPicPr>
        <p:blipFill>
          <a:blip r:embed="rId1"/>
          <a:srcRect/>
          <a:stretch>
            <a:fillRect/>
          </a:stretch>
        </p:blipFill>
        <p:spPr bwMode="auto">
          <a:xfrm>
            <a:off x="1835150" y="2420938"/>
            <a:ext cx="4679950" cy="1685925"/>
          </a:xfrm>
          <a:prstGeom prst="rect">
            <a:avLst/>
          </a:prstGeom>
          <a:noFill/>
          <a:ln w="9525">
            <a:noFill/>
            <a:miter lim="800000"/>
            <a:headEnd/>
            <a:tailEnd/>
          </a:ln>
        </p:spPr>
      </p:pic>
      <p:sp>
        <p:nvSpPr>
          <p:cNvPr id="45060" name="Rectangle 6"/>
          <p:cNvSpPr>
            <a:spLocks noChangeArrowheads="1"/>
          </p:cNvSpPr>
          <p:nvPr/>
        </p:nvSpPr>
        <p:spPr bwMode="auto">
          <a:xfrm>
            <a:off x="3840163" y="4076700"/>
            <a:ext cx="5303837" cy="915988"/>
          </a:xfrm>
          <a:prstGeom prst="rect">
            <a:avLst/>
          </a:prstGeom>
          <a:noFill/>
          <a:ln w="9525">
            <a:noFill/>
            <a:miter lim="800000"/>
          </a:ln>
        </p:spPr>
        <p:txBody>
          <a:bodyPr anchor="ctr">
            <a:spAutoFit/>
          </a:bodyPr>
          <a:lstStyle/>
          <a:p>
            <a:r>
              <a:rPr lang="en-US" altLang="zh-CN"/>
              <a:t>Hakim O, Misteli T. SnapShot: chromosome conformation capture[J]. Cell, 2012, 148(5): 1068-1068. e2. </a:t>
            </a:r>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p:nvPr>
        </p:nvSpPr>
        <p:spPr/>
        <p:txBody>
          <a:bodyPr/>
          <a:lstStyle/>
          <a:p>
            <a:pPr algn="l"/>
            <a:r>
              <a:rPr lang="en-US" altLang="zh-CN" smtClean="0"/>
              <a:t>CCC: 5- Detection</a:t>
            </a:r>
            <a:endParaRPr lang="en-US" altLang="zh-CN" smtClean="0"/>
          </a:p>
        </p:txBody>
      </p:sp>
      <p:sp>
        <p:nvSpPr>
          <p:cNvPr id="47106" name="Rectangle 3"/>
          <p:cNvSpPr>
            <a:spLocks noGrp="1"/>
          </p:cNvSpPr>
          <p:nvPr>
            <p:ph type="body" idx="1"/>
          </p:nvPr>
        </p:nvSpPr>
        <p:spPr/>
        <p:txBody>
          <a:bodyPr/>
          <a:lstStyle/>
          <a:p>
            <a:pPr>
              <a:buFont typeface="Arial" panose="020B0604020202090204" pitchFamily="34" charset="0"/>
              <a:buNone/>
            </a:pPr>
            <a:r>
              <a:rPr lang="en-US" altLang="zh-CN" sz="2800" smtClean="0"/>
              <a:t>(5) Detection of ligation junctions using variable molecular biology steps. Methodology depends on whether we are doing 3C, 4C, 5C, hi-C, etc.</a:t>
            </a:r>
            <a:endParaRPr lang="zh-CN" altLang="en-US" sz="2800" smtClean="0"/>
          </a:p>
        </p:txBody>
      </p:sp>
      <p:sp>
        <p:nvSpPr>
          <p:cNvPr id="47107" name="Rectangle 5"/>
          <p:cNvSpPr>
            <a:spLocks noChangeArrowheads="1"/>
          </p:cNvSpPr>
          <p:nvPr/>
        </p:nvSpPr>
        <p:spPr bwMode="auto">
          <a:xfrm>
            <a:off x="3840163" y="5942013"/>
            <a:ext cx="5303837" cy="915987"/>
          </a:xfrm>
          <a:prstGeom prst="rect">
            <a:avLst/>
          </a:prstGeom>
          <a:noFill/>
          <a:ln w="9525">
            <a:noFill/>
            <a:miter lim="800000"/>
          </a:ln>
        </p:spPr>
        <p:txBody>
          <a:bodyPr anchor="ctr">
            <a:spAutoFit/>
          </a:bodyPr>
          <a:lstStyle/>
          <a:p>
            <a:r>
              <a:rPr lang="en-US" altLang="zh-CN"/>
              <a:t>Hakim O, Misteli T. SnapShot: chromosome conformation capture[J]. Cell, 2012, 148(5): 1068-1068. e2. </a:t>
            </a:r>
            <a:endParaRPr lang="en-US" altLang="zh-CN"/>
          </a:p>
        </p:txBody>
      </p:sp>
      <p:pic>
        <p:nvPicPr>
          <p:cNvPr id="47108" name="Picture 6"/>
          <p:cNvPicPr>
            <a:picLocks noChangeAspect="1" noChangeArrowheads="1"/>
          </p:cNvPicPr>
          <p:nvPr/>
        </p:nvPicPr>
        <p:blipFill>
          <a:blip r:embed="rId1"/>
          <a:srcRect/>
          <a:stretch>
            <a:fillRect/>
          </a:stretch>
        </p:blipFill>
        <p:spPr bwMode="auto">
          <a:xfrm>
            <a:off x="1547813" y="2924175"/>
            <a:ext cx="5616575" cy="29622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p:nvPr>
        </p:nvSpPr>
        <p:spPr/>
        <p:txBody>
          <a:bodyPr/>
          <a:lstStyle/>
          <a:p>
            <a:pPr algn="l"/>
            <a:r>
              <a:rPr lang="en-US" altLang="zh-CN" smtClean="0"/>
              <a:t>CCC: 3C</a:t>
            </a:r>
            <a:endParaRPr lang="zh-CN" altLang="en-US" smtClean="0"/>
          </a:p>
        </p:txBody>
      </p:sp>
      <p:sp>
        <p:nvSpPr>
          <p:cNvPr id="49154" name="Rectangle 3"/>
          <p:cNvSpPr>
            <a:spLocks noGrp="1"/>
          </p:cNvSpPr>
          <p:nvPr>
            <p:ph type="body" idx="1"/>
          </p:nvPr>
        </p:nvSpPr>
        <p:spPr>
          <a:xfrm>
            <a:off x="457200" y="1600200"/>
            <a:ext cx="8229600" cy="1036638"/>
          </a:xfrm>
        </p:spPr>
        <p:txBody>
          <a:bodyPr/>
          <a:lstStyle/>
          <a:p>
            <a:r>
              <a:rPr lang="en-US" altLang="zh-CN" sz="2400" b="1" smtClean="0"/>
              <a:t>3C: the simplest CCC technology.</a:t>
            </a:r>
            <a:r>
              <a:rPr lang="en-US" altLang="zh-CN" sz="2400" smtClean="0"/>
              <a:t> We use one targeted quantitative PCR (Q-PCR) for each interaction we want to measure.</a:t>
            </a:r>
            <a:endParaRPr lang="en-US" altLang="zh-CN" sz="2400" smtClean="0"/>
          </a:p>
        </p:txBody>
      </p:sp>
      <p:pic>
        <p:nvPicPr>
          <p:cNvPr id="49155" name="Picture 4"/>
          <p:cNvPicPr>
            <a:picLocks noChangeAspect="1" noChangeArrowheads="1"/>
          </p:cNvPicPr>
          <p:nvPr/>
        </p:nvPicPr>
        <p:blipFill>
          <a:blip r:embed="rId1"/>
          <a:srcRect/>
          <a:stretch>
            <a:fillRect/>
          </a:stretch>
        </p:blipFill>
        <p:spPr bwMode="auto">
          <a:xfrm>
            <a:off x="3995738" y="2317750"/>
            <a:ext cx="5148262" cy="3665538"/>
          </a:xfrm>
          <a:prstGeom prst="rect">
            <a:avLst/>
          </a:prstGeom>
          <a:noFill/>
          <a:ln w="9525">
            <a:noFill/>
            <a:miter lim="800000"/>
            <a:headEnd/>
            <a:tailEnd/>
          </a:ln>
        </p:spPr>
      </p:pic>
      <p:sp>
        <p:nvSpPr>
          <p:cNvPr id="49156" name="Rectangle 5"/>
          <p:cNvSpPr>
            <a:spLocks noChangeArrowheads="1"/>
          </p:cNvSpPr>
          <p:nvPr/>
        </p:nvSpPr>
        <p:spPr bwMode="auto">
          <a:xfrm>
            <a:off x="1042988" y="2924175"/>
            <a:ext cx="2665412" cy="3387725"/>
          </a:xfrm>
          <a:prstGeom prst="rect">
            <a:avLst/>
          </a:prstGeom>
          <a:noFill/>
          <a:ln w="9525">
            <a:noFill/>
            <a:miter lim="800000"/>
          </a:ln>
        </p:spPr>
        <p:txBody>
          <a:bodyPr>
            <a:spAutoFit/>
          </a:bodyPr>
          <a:lstStyle/>
          <a:p>
            <a:pPr eaLnBrk="0" hangingPunct="0">
              <a:lnSpc>
                <a:spcPct val="90000"/>
              </a:lnSpc>
              <a:spcBef>
                <a:spcPct val="20000"/>
              </a:spcBef>
              <a:buFont typeface="Arial" panose="020B0604020202090204" pitchFamily="34" charset="0"/>
              <a:buNone/>
            </a:pPr>
            <a:r>
              <a:rPr lang="en-US" altLang="zh-CN" sz="2000"/>
              <a:t>Shown here: constant fragment (black segment) and candidate interacting fragments (red, blue, green and pink segments). Restriction sites that will be used in the 3C assay are depicted as small vertical  bars in blue.</a:t>
            </a:r>
            <a:endParaRPr lang="en-US" altLang="zh-CN" sz="2000"/>
          </a:p>
        </p:txBody>
      </p:sp>
      <p:sp>
        <p:nvSpPr>
          <p:cNvPr id="49157" name="Rectangle 6"/>
          <p:cNvSpPr>
            <a:spLocks noChangeArrowheads="1"/>
          </p:cNvSpPr>
          <p:nvPr/>
        </p:nvSpPr>
        <p:spPr bwMode="auto">
          <a:xfrm>
            <a:off x="3348038" y="5942013"/>
            <a:ext cx="5795962" cy="915987"/>
          </a:xfrm>
          <a:prstGeom prst="rect">
            <a:avLst/>
          </a:prstGeom>
          <a:noFill/>
          <a:ln w="9525">
            <a:noFill/>
            <a:miter lim="800000"/>
          </a:ln>
        </p:spPr>
        <p:txBody>
          <a:bodyPr anchor="ctr">
            <a:spAutoFit/>
          </a:bodyPr>
          <a:lstStyle/>
          <a:p>
            <a:r>
              <a:rPr lang="en-US" altLang="zh-CN"/>
              <a:t>Hagège H, Klous P, Braem C, et al. Quantitative analysis of chromosome conformation capture assays (3C-qPCR)[J]. Nature protocols, 2007, 2(7): 1722. </a:t>
            </a:r>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Grp="1"/>
          </p:cNvSpPr>
          <p:nvPr>
            <p:ph type="title"/>
          </p:nvPr>
        </p:nvSpPr>
        <p:spPr/>
        <p:txBody>
          <a:bodyPr/>
          <a:lstStyle/>
          <a:p>
            <a:pPr algn="l"/>
            <a:r>
              <a:rPr lang="en-US" altLang="zh-CN" smtClean="0"/>
              <a:t>CCC: 3C</a:t>
            </a:r>
            <a:endParaRPr lang="zh-CN" altLang="en-US" smtClean="0"/>
          </a:p>
        </p:txBody>
      </p:sp>
      <p:sp>
        <p:nvSpPr>
          <p:cNvPr id="51202" name="Rectangle 3"/>
          <p:cNvSpPr>
            <a:spLocks noGrp="1"/>
          </p:cNvSpPr>
          <p:nvPr>
            <p:ph type="body" idx="1"/>
          </p:nvPr>
        </p:nvSpPr>
        <p:spPr/>
        <p:txBody>
          <a:bodyPr/>
          <a:lstStyle/>
          <a:p>
            <a:r>
              <a:rPr lang="en-US" altLang="zh-CN" sz="2000" b="1" smtClean="0"/>
              <a:t>3C  data for the CFTR gene.</a:t>
            </a:r>
            <a:r>
              <a:rPr lang="en-US" altLang="zh-CN" sz="2000" smtClean="0"/>
              <a:t> Interaction frequencies between the promoter (grey bar) and various other regions are measured with specific Q-PCR primer combinations. Peaks suggest increased frequency, ergo, substantial interaction between the promoter and some distant element.</a:t>
            </a:r>
            <a:endParaRPr lang="en-US" altLang="zh-CN" sz="2000" smtClean="0"/>
          </a:p>
        </p:txBody>
      </p:sp>
      <p:sp>
        <p:nvSpPr>
          <p:cNvPr id="51203" name="Rectangle 4"/>
          <p:cNvSpPr>
            <a:spLocks noChangeArrowheads="1"/>
          </p:cNvSpPr>
          <p:nvPr/>
        </p:nvSpPr>
        <p:spPr bwMode="auto">
          <a:xfrm>
            <a:off x="3886200" y="5667375"/>
            <a:ext cx="5257800" cy="1190625"/>
          </a:xfrm>
          <a:prstGeom prst="rect">
            <a:avLst/>
          </a:prstGeom>
          <a:noFill/>
          <a:ln w="9525">
            <a:noFill/>
            <a:miter lim="800000"/>
          </a:ln>
        </p:spPr>
        <p:txBody>
          <a:bodyPr anchor="ctr">
            <a:spAutoFit/>
          </a:bodyPr>
          <a:lstStyle/>
          <a:p>
            <a:r>
              <a:rPr lang="en-US" altLang="zh-CN"/>
              <a:t>Dekker J, Marti-Renom M A, Mirny L A. Exploring the three-dimensional organization of genomes: interpreting chromatin interaction data[J]. Nature Reviews Genetics, 2013, 14(6): 390. </a:t>
            </a:r>
            <a:endParaRPr lang="en-US" altLang="zh-CN"/>
          </a:p>
        </p:txBody>
      </p:sp>
      <p:pic>
        <p:nvPicPr>
          <p:cNvPr id="51204" name="Picture 5"/>
          <p:cNvPicPr>
            <a:picLocks noChangeAspect="1" noChangeArrowheads="1"/>
          </p:cNvPicPr>
          <p:nvPr/>
        </p:nvPicPr>
        <p:blipFill>
          <a:blip r:embed="rId1"/>
          <a:srcRect/>
          <a:stretch>
            <a:fillRect/>
          </a:stretch>
        </p:blipFill>
        <p:spPr bwMode="auto">
          <a:xfrm>
            <a:off x="684213" y="2997200"/>
            <a:ext cx="4608512" cy="2681288"/>
          </a:xfrm>
          <a:prstGeom prst="rect">
            <a:avLst/>
          </a:prstGeom>
          <a:noFill/>
          <a:ln w="9525">
            <a:noFill/>
            <a:miter lim="800000"/>
            <a:headEnd/>
            <a:tailEnd/>
          </a:ln>
        </p:spPr>
      </p:pic>
      <p:sp>
        <p:nvSpPr>
          <p:cNvPr id="51205" name="Text Box 4"/>
          <p:cNvSpPr txBox="1">
            <a:spLocks noChangeArrowheads="1"/>
          </p:cNvSpPr>
          <p:nvPr/>
        </p:nvSpPr>
        <p:spPr bwMode="auto">
          <a:xfrm>
            <a:off x="6280150" y="3789363"/>
            <a:ext cx="2863850" cy="1465262"/>
          </a:xfrm>
          <a:prstGeom prst="rect">
            <a:avLst/>
          </a:prstGeom>
          <a:noFill/>
          <a:ln w="9525">
            <a:noFill/>
            <a:miter lim="800000"/>
          </a:ln>
        </p:spPr>
        <p:txBody>
          <a:bodyPr wrap="none">
            <a:spAutoFit/>
          </a:bodyPr>
          <a:lstStyle/>
          <a:p>
            <a:r>
              <a:rPr lang="en-US" altLang="zh-CN"/>
              <a:t>Genomic proximity ligation</a:t>
            </a:r>
            <a:endParaRPr lang="en-US" altLang="zh-CN"/>
          </a:p>
          <a:p>
            <a:endParaRPr lang="en-US" altLang="zh-CN"/>
          </a:p>
          <a:p>
            <a:r>
              <a:rPr lang="en-US" altLang="zh-CN"/>
              <a:t>Tests any pair of loci</a:t>
            </a:r>
            <a:endParaRPr lang="en-US" altLang="zh-CN"/>
          </a:p>
          <a:p>
            <a:endParaRPr lang="en-US" altLang="zh-CN"/>
          </a:p>
          <a:p>
            <a:r>
              <a:rPr lang="en-US" altLang="zh-CN"/>
              <a:t>Not large scale</a:t>
            </a:r>
            <a:endParaRPr lang="en-US" alt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Grp="1"/>
          </p:cNvSpPr>
          <p:nvPr>
            <p:ph type="title"/>
          </p:nvPr>
        </p:nvSpPr>
        <p:spPr/>
        <p:txBody>
          <a:bodyPr/>
          <a:lstStyle/>
          <a:p>
            <a:pPr algn="l"/>
            <a:r>
              <a:rPr lang="en-US" altLang="zh-CN" smtClean="0"/>
              <a:t>Improvemens to 3C</a:t>
            </a:r>
            <a:endParaRPr lang="en-US" altLang="zh-CN" smtClean="0"/>
          </a:p>
        </p:txBody>
      </p:sp>
      <p:graphicFrame>
        <p:nvGraphicFramePr>
          <p:cNvPr id="44122" name="Group 90"/>
          <p:cNvGraphicFramePr>
            <a:graphicFrameLocks noGrp="1"/>
          </p:cNvGraphicFramePr>
          <p:nvPr>
            <p:ph idx="1"/>
          </p:nvPr>
        </p:nvGraphicFramePr>
        <p:xfrm>
          <a:off x="323850" y="1557338"/>
          <a:ext cx="8604250" cy="4407408"/>
        </p:xfrm>
        <a:graphic>
          <a:graphicData uri="http://schemas.openxmlformats.org/drawingml/2006/table">
            <a:tbl>
              <a:tblPr/>
              <a:tblGrid>
                <a:gridCol w="2868613"/>
                <a:gridCol w="2867025"/>
                <a:gridCol w="2868612"/>
              </a:tblGrid>
              <a:tr h="342900">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endParaRPr kumimoji="0" lang="zh-CN" altLang="en-US" sz="2400" b="0" i="0" u="none" strike="noStrike" cap="none" normalizeH="0" baseline="0" smtClean="0">
                        <a:ln>
                          <a:noFill/>
                        </a:ln>
                        <a:solidFill>
                          <a:schemeClr val="tx1"/>
                        </a:solidFill>
                        <a:effectLst/>
                        <a:latin typeface="Calibri" pitchFamily="34" charset="0"/>
                        <a:ea typeface="SimSun" charset="-122"/>
                      </a:endParaRPr>
                    </a:p>
                  </a:txBody>
                  <a:tcPr horzOverflow="overflow">
                    <a:lnL cap="flat">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Scale</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Year</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73100">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3C</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cap="flat">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1 locus * 1 locus</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PCR</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Dekker, 2002</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tr>
              <a:tr h="949325">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4C</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1 * All</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Inverse PCR (from known locus)</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Zhao, 2006</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cap="flat">
                      <a:noFill/>
                    </a:lnR>
                    <a:lnT>
                      <a:noFill/>
                    </a:lnT>
                    <a:lnB>
                      <a:noFill/>
                    </a:lnB>
                    <a:lnTlToBr>
                      <a:noFill/>
                    </a:lnTlToBr>
                    <a:lnBlToTr>
                      <a:noFill/>
                    </a:lnBlToTr>
                    <a:noFill/>
                  </a:tcPr>
                </a:tc>
              </a:tr>
              <a:tr h="673100">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5C</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~1000 * ~ 1000</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Multiplex PCR</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a:noFill/>
                    </a:lnR>
                    <a:lnT>
                      <a:noFill/>
                    </a:lnT>
                    <a:lnB>
                      <a:noFill/>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Dostie, 2006</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cap="flat">
                      <a:noFill/>
                    </a:lnR>
                    <a:lnT>
                      <a:noFill/>
                    </a:lnT>
                    <a:lnB>
                      <a:noFill/>
                    </a:lnB>
                    <a:lnTlToBr>
                      <a:noFill/>
                    </a:lnTlToBr>
                    <a:lnBlToTr>
                      <a:noFill/>
                    </a:lnBlToTr>
                    <a:noFill/>
                  </a:tcPr>
                </a:tc>
              </a:tr>
              <a:tr h="673100">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Hi-C</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All * All</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No locus-specific PCR</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 typeface="Arial" panose="020B0604020202090204" pitchFamily="34" charset="0"/>
                        <a:buNone/>
                      </a:pPr>
                      <a:r>
                        <a:rPr kumimoji="0" lang="en-US" altLang="zh-CN" sz="2400" b="0" i="0" u="none" strike="noStrike" cap="none" normalizeH="0" baseline="0" smtClean="0">
                          <a:ln>
                            <a:noFill/>
                          </a:ln>
                          <a:solidFill>
                            <a:schemeClr val="tx1"/>
                          </a:solidFill>
                          <a:effectLst/>
                          <a:latin typeface="Calibri" pitchFamily="34" charset="0"/>
                          <a:ea typeface="SimSun" charset="-122"/>
                        </a:rPr>
                        <a:t>Aiden, 2009</a:t>
                      </a:r>
                      <a:endParaRPr kumimoji="0" lang="en-US" altLang="zh-CN" sz="2400" b="0" i="0" u="none" strike="noStrike" cap="none" normalizeH="0" baseline="0" smtClean="0">
                        <a:ln>
                          <a:noFill/>
                        </a:ln>
                        <a:solidFill>
                          <a:schemeClr val="tx1"/>
                        </a:solidFill>
                        <a:effectLst/>
                        <a:latin typeface="Calibri" pitchFamily="34" charset="0"/>
                        <a:ea typeface="SimSun" charset="-122"/>
                      </a:endParaRPr>
                    </a:p>
                  </a:txBody>
                  <a:tcPr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3269" name="Text Box 73"/>
          <p:cNvSpPr txBox="1">
            <a:spLocks noChangeArrowheads="1"/>
          </p:cNvSpPr>
          <p:nvPr/>
        </p:nvSpPr>
        <p:spPr bwMode="auto">
          <a:xfrm>
            <a:off x="1258888" y="6338888"/>
            <a:ext cx="6559550" cy="519112"/>
          </a:xfrm>
          <a:prstGeom prst="rect">
            <a:avLst/>
          </a:prstGeom>
          <a:noFill/>
          <a:ln w="9525">
            <a:noFill/>
            <a:miter lim="800000"/>
          </a:ln>
        </p:spPr>
        <p:txBody>
          <a:bodyPr wrap="none">
            <a:spAutoFit/>
          </a:bodyPr>
          <a:lstStyle/>
          <a:p>
            <a:r>
              <a:rPr lang="en-US" altLang="zh-CN" sz="2800"/>
              <a:t>But the full problem is 3 billion * 3 billion!</a:t>
            </a:r>
            <a:endParaRPr lang="en-US" altLang="zh-CN" sz="2800"/>
          </a:p>
        </p:txBody>
      </p:sp>
      <p:sp>
        <p:nvSpPr>
          <p:cNvPr id="53270" name="Rectangle 74"/>
          <p:cNvSpPr>
            <a:spLocks noChangeArrowheads="1"/>
          </p:cNvSpPr>
          <p:nvPr/>
        </p:nvSpPr>
        <p:spPr bwMode="auto">
          <a:xfrm>
            <a:off x="6011863" y="5949950"/>
            <a:ext cx="2927350" cy="366713"/>
          </a:xfrm>
          <a:prstGeom prst="rect">
            <a:avLst/>
          </a:prstGeom>
          <a:noFill/>
          <a:ln w="9525">
            <a:noFill/>
            <a:miter lim="800000"/>
          </a:ln>
        </p:spPr>
        <p:txBody>
          <a:bodyPr wrap="none">
            <a:spAutoFit/>
          </a:bodyPr>
          <a:lstStyle/>
          <a:p>
            <a:pPr eaLnBrk="0" hangingPunct="0">
              <a:spcBef>
                <a:spcPct val="30000"/>
              </a:spcBef>
            </a:pPr>
            <a:r>
              <a:rPr lang="en-US" altLang="zh-CN"/>
              <a:t>https://vimeo.com/7019500</a:t>
            </a:r>
            <a:endParaRPr lang="zh-CN" altLang="en-US"/>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p:txBody>
          <a:bodyPr/>
          <a:lstStyle/>
          <a:p>
            <a:pPr algn="l"/>
            <a:r>
              <a:rPr lang="en-US" altLang="zh-CN" sz="2800" smtClean="0"/>
              <a:t>Genome-wide Chromosome Conformation Capture</a:t>
            </a:r>
            <a:endParaRPr lang="en-US" altLang="zh-CN" sz="2800" smtClean="0"/>
          </a:p>
        </p:txBody>
      </p:sp>
      <p:sp>
        <p:nvSpPr>
          <p:cNvPr id="55298" name="Rectangle 3"/>
          <p:cNvSpPr>
            <a:spLocks noGrp="1"/>
          </p:cNvSpPr>
          <p:nvPr>
            <p:ph type="body" idx="1"/>
          </p:nvPr>
        </p:nvSpPr>
        <p:spPr/>
        <p:txBody>
          <a:bodyPr/>
          <a:lstStyle/>
          <a:p>
            <a:r>
              <a:rPr lang="en-US" altLang="zh-CN" smtClean="0"/>
              <a:t>Hi-C enables an all-versus-all interaction profiling.</a:t>
            </a:r>
            <a:endParaRPr lang="en-US" altLang="zh-CN" smtClean="0"/>
          </a:p>
        </p:txBody>
      </p:sp>
      <p:pic>
        <p:nvPicPr>
          <p:cNvPr id="55299" name="Picture 4"/>
          <p:cNvPicPr>
            <a:picLocks noChangeAspect="1" noChangeArrowheads="1"/>
          </p:cNvPicPr>
          <p:nvPr/>
        </p:nvPicPr>
        <p:blipFill>
          <a:blip r:embed="rId1"/>
          <a:srcRect/>
          <a:stretch>
            <a:fillRect/>
          </a:stretch>
        </p:blipFill>
        <p:spPr bwMode="auto">
          <a:xfrm>
            <a:off x="468313" y="2781300"/>
            <a:ext cx="8029575" cy="3152775"/>
          </a:xfrm>
          <a:prstGeom prst="rect">
            <a:avLst/>
          </a:prstGeom>
          <a:noFill/>
          <a:ln w="9525">
            <a:noFill/>
            <a:miter lim="800000"/>
            <a:headEnd/>
            <a:tailEnd/>
          </a:ln>
        </p:spPr>
      </p:pic>
      <p:sp>
        <p:nvSpPr>
          <p:cNvPr id="55300" name="Rectangle 5"/>
          <p:cNvSpPr>
            <a:spLocks noChangeArrowheads="1"/>
          </p:cNvSpPr>
          <p:nvPr/>
        </p:nvSpPr>
        <p:spPr bwMode="auto">
          <a:xfrm>
            <a:off x="3779838" y="5667375"/>
            <a:ext cx="5364162" cy="1190625"/>
          </a:xfrm>
          <a:prstGeom prst="rect">
            <a:avLst/>
          </a:prstGeom>
          <a:noFill/>
          <a:ln w="9525">
            <a:noFill/>
            <a:miter lim="800000"/>
          </a:ln>
        </p:spPr>
        <p:txBody>
          <a:bodyPr anchor="ctr">
            <a:spAutoFit/>
          </a:bodyPr>
          <a:lstStyle/>
          <a:p>
            <a:r>
              <a:rPr lang="en-US" altLang="zh-CN"/>
              <a:t>Lieberman-Aiden E, Van Berkum N L, Williams L, et al. Comprehensive mapping of long-range interactions reveals folding principles of the human genome[J]. science, 2009, 326(5950): 289-293. </a:t>
            </a:r>
            <a:endParaRPr lang="en-US" altLang="zh-CN"/>
          </a:p>
        </p:txBody>
      </p:sp>
      <p:sp>
        <p:nvSpPr>
          <p:cNvPr id="55301" name="Text Box 6"/>
          <p:cNvSpPr txBox="1">
            <a:spLocks noChangeArrowheads="1"/>
          </p:cNvSpPr>
          <p:nvPr/>
        </p:nvSpPr>
        <p:spPr bwMode="auto">
          <a:xfrm>
            <a:off x="250825" y="5805488"/>
            <a:ext cx="2800350" cy="641350"/>
          </a:xfrm>
          <a:prstGeom prst="rect">
            <a:avLst/>
          </a:prstGeom>
          <a:noFill/>
          <a:ln w="9525">
            <a:noFill/>
            <a:miter lim="800000"/>
          </a:ln>
        </p:spPr>
        <p:txBody>
          <a:bodyPr wrap="none">
            <a:spAutoFit/>
          </a:bodyPr>
          <a:lstStyle/>
          <a:p>
            <a:r>
              <a:rPr lang="en-US" altLang="zh-CN">
                <a:solidFill>
                  <a:srgbClr val="FF3300"/>
                </a:solidFill>
              </a:rPr>
              <a:t>Biotin</a:t>
            </a:r>
            <a:endParaRPr lang="en-US" altLang="zh-CN">
              <a:solidFill>
                <a:srgbClr val="FF3300"/>
              </a:solidFill>
            </a:endParaRPr>
          </a:p>
          <a:p>
            <a:r>
              <a:rPr lang="en-US" altLang="zh-CN">
                <a:solidFill>
                  <a:srgbClr val="FF3300"/>
                </a:solidFill>
              </a:rPr>
              <a:t>No locus-specific primers!</a:t>
            </a:r>
            <a:endParaRPr lang="en-US" altLang="zh-CN">
              <a:solidFill>
                <a:srgbClr val="FF33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2"/>
          <p:cNvSpPr>
            <a:spLocks noGrp="1"/>
          </p:cNvSpPr>
          <p:nvPr>
            <p:ph type="title"/>
          </p:nvPr>
        </p:nvSpPr>
        <p:spPr/>
        <p:txBody>
          <a:bodyPr/>
          <a:lstStyle/>
          <a:p>
            <a:pPr algn="l"/>
            <a:r>
              <a:rPr lang="en-US" altLang="zh-CN" smtClean="0"/>
              <a:t>Hi-C: Methodology</a:t>
            </a:r>
            <a:endParaRPr lang="en-US" altLang="zh-CN" smtClean="0"/>
          </a:p>
        </p:txBody>
      </p:sp>
      <p:sp>
        <p:nvSpPr>
          <p:cNvPr id="57346" name="Rectangle 3"/>
          <p:cNvSpPr>
            <a:spLocks noGrp="1"/>
          </p:cNvSpPr>
          <p:nvPr>
            <p:ph type="body" idx="1"/>
          </p:nvPr>
        </p:nvSpPr>
        <p:spPr/>
        <p:txBody>
          <a:bodyPr/>
          <a:lstStyle/>
          <a:p>
            <a:pPr>
              <a:lnSpc>
                <a:spcPct val="80000"/>
              </a:lnSpc>
            </a:pPr>
            <a:r>
              <a:rPr lang="en-US" altLang="zh-CN" sz="2000" smtClean="0"/>
              <a:t>HindIII digestion leaves a four-nucleotide overhang on the restriction fragments</a:t>
            </a:r>
            <a:endParaRPr lang="en-US" altLang="zh-CN" sz="2000" smtClean="0"/>
          </a:p>
          <a:p>
            <a:pPr lvl="1">
              <a:lnSpc>
                <a:spcPct val="80000"/>
              </a:lnSpc>
            </a:pPr>
            <a:r>
              <a:rPr lang="en-US" altLang="zh-CN" sz="1800" smtClean="0"/>
              <a:t>5’ – </a:t>
            </a:r>
            <a:r>
              <a:rPr lang="en-US" altLang="zh-CN" sz="1800" smtClean="0">
                <a:solidFill>
                  <a:srgbClr val="FF3300"/>
                </a:solidFill>
              </a:rPr>
              <a:t>AGCT</a:t>
            </a:r>
            <a:r>
              <a:rPr lang="en-US" altLang="zh-CN" sz="1800" smtClean="0"/>
              <a:t>T – 3’</a:t>
            </a:r>
            <a:endParaRPr lang="en-US" altLang="zh-CN" sz="1800" smtClean="0"/>
          </a:p>
          <a:p>
            <a:pPr lvl="1">
              <a:lnSpc>
                <a:spcPct val="80000"/>
              </a:lnSpc>
            </a:pPr>
            <a:r>
              <a:rPr lang="en-US" altLang="zh-CN" sz="1800" smtClean="0"/>
              <a:t>          3’ – A – 5’</a:t>
            </a:r>
            <a:endParaRPr lang="en-US" altLang="zh-CN" sz="1800" smtClean="0"/>
          </a:p>
          <a:p>
            <a:pPr>
              <a:lnSpc>
                <a:spcPct val="80000"/>
              </a:lnSpc>
            </a:pPr>
            <a:r>
              <a:rPr lang="en-US" altLang="zh-CN" sz="2000" smtClean="0"/>
              <a:t>This cleavage provides a template for labeling the restriction fragments with biotin-14-dCTP</a:t>
            </a:r>
            <a:endParaRPr lang="en-US" altLang="zh-CN" sz="2000" smtClean="0"/>
          </a:p>
          <a:p>
            <a:pPr>
              <a:lnSpc>
                <a:spcPct val="80000"/>
              </a:lnSpc>
            </a:pPr>
            <a:r>
              <a:rPr lang="en-US" altLang="zh-CN" sz="2000" smtClean="0"/>
              <a:t>The overhang is filled in by the Klenow fragment of DNA polymerase I using equimolar amounts of all deoxyribonucleotides with the substitution of biotin-14-dCTP for dCTP.</a:t>
            </a:r>
            <a:endParaRPr lang="en-US" altLang="zh-CN" sz="2000" smtClean="0"/>
          </a:p>
          <a:p>
            <a:pPr>
              <a:lnSpc>
                <a:spcPct val="80000"/>
              </a:lnSpc>
            </a:pPr>
            <a:r>
              <a:rPr lang="en-US" altLang="zh-CN" sz="2000" smtClean="0"/>
              <a:t>Processing by the Klenow fragment results in two fragments with blunt ends that are still cross-linked to one another.</a:t>
            </a:r>
            <a:endParaRPr lang="en-US" altLang="zh-CN" sz="2000" smtClean="0"/>
          </a:p>
          <a:p>
            <a:pPr>
              <a:lnSpc>
                <a:spcPct val="80000"/>
              </a:lnSpc>
            </a:pPr>
            <a:r>
              <a:rPr lang="en-US" altLang="zh-CN" sz="2000" smtClean="0"/>
              <a:t>They are ligated to one another in a dilute solution that favors intra-molecular ligation.</a:t>
            </a:r>
            <a:endParaRPr lang="en-US" altLang="zh-CN" sz="2000" smtClean="0"/>
          </a:p>
          <a:p>
            <a:pPr>
              <a:lnSpc>
                <a:spcPct val="80000"/>
              </a:lnSpc>
            </a:pPr>
            <a:r>
              <a:rPr lang="en-US" altLang="zh-CN" sz="2000" smtClean="0"/>
              <a:t>The ligation of two filled in HindIII sites results in a new Nhel site (5’-GCTAGC-3’).</a:t>
            </a:r>
            <a:endParaRPr lang="en-US" altLang="zh-CN" sz="2000" smtClean="0"/>
          </a:p>
          <a:p>
            <a:pPr>
              <a:lnSpc>
                <a:spcPct val="80000"/>
              </a:lnSpc>
            </a:pPr>
            <a:r>
              <a:rPr lang="en-US" altLang="zh-CN" sz="2000" smtClean="0"/>
              <a:t>Process fragments with proteinase K at 65 ℃.</a:t>
            </a:r>
            <a:endParaRPr lang="en-US" altLang="zh-CN" sz="2000" smtClean="0"/>
          </a:p>
          <a:p>
            <a:pPr>
              <a:lnSpc>
                <a:spcPct val="80000"/>
              </a:lnSpc>
            </a:pPr>
            <a:r>
              <a:rPr lang="en-US" altLang="zh-CN" sz="2000" smtClean="0"/>
              <a:t>Purify/shear DNA, pull down with streptavidin beads.</a:t>
            </a:r>
            <a:endParaRPr lang="en-US" altLang="zh-CN" sz="2000" smtClean="0"/>
          </a:p>
          <a:p>
            <a:pPr>
              <a:lnSpc>
                <a:spcPct val="80000"/>
              </a:lnSpc>
            </a:pPr>
            <a:r>
              <a:rPr lang="en-US" altLang="zh-CN" sz="2000" smtClean="0"/>
              <a:t>Illumina </a:t>
            </a:r>
            <a:r>
              <a:rPr lang="en-US" altLang="zh-CN" sz="2000" smtClean="0">
                <a:solidFill>
                  <a:srgbClr val="FF3300"/>
                </a:solidFill>
              </a:rPr>
              <a:t>paired-end</a:t>
            </a:r>
            <a:r>
              <a:rPr lang="en-US" altLang="zh-CN" sz="2000" smtClean="0"/>
              <a:t> sequencing (50bp).</a:t>
            </a:r>
            <a:endParaRPr lang="en-US" altLang="zh-CN" sz="200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p:nvPr>
        </p:nvSpPr>
        <p:spPr/>
        <p:txBody>
          <a:bodyPr/>
          <a:lstStyle/>
          <a:p>
            <a:pPr algn="l"/>
            <a:r>
              <a:rPr lang="en-US" altLang="zh-CN" sz="3600" smtClean="0"/>
              <a:t>Hi-C: Sequence Read Mapping/Filtering</a:t>
            </a:r>
            <a:endParaRPr lang="zh-CN" altLang="en-US" sz="3600" smtClean="0"/>
          </a:p>
        </p:txBody>
      </p:sp>
      <p:sp>
        <p:nvSpPr>
          <p:cNvPr id="59394" name="Rectangle 3"/>
          <p:cNvSpPr>
            <a:spLocks noGrp="1"/>
          </p:cNvSpPr>
          <p:nvPr>
            <p:ph type="body" idx="1"/>
          </p:nvPr>
        </p:nvSpPr>
        <p:spPr/>
        <p:txBody>
          <a:bodyPr/>
          <a:lstStyle/>
          <a:p>
            <a:r>
              <a:rPr lang="en-US" altLang="zh-CN" sz="2800" smtClean="0"/>
              <a:t>Paired end sequencing of the two fragments</a:t>
            </a:r>
            <a:endParaRPr lang="en-US" altLang="zh-CN" sz="2800" smtClean="0"/>
          </a:p>
          <a:p>
            <a:r>
              <a:rPr lang="en-US" altLang="zh-CN" sz="2800" smtClean="0"/>
              <a:t>Optimally, we pull down a fragment that is biotin-marked at the ligation point of </a:t>
            </a:r>
            <a:r>
              <a:rPr lang="en-US" altLang="zh-CN" sz="2800" smtClean="0">
                <a:solidFill>
                  <a:srgbClr val="FF3300"/>
                </a:solidFill>
              </a:rPr>
              <a:t>two distinct fragments</a:t>
            </a:r>
            <a:r>
              <a:rPr lang="en-US" altLang="zh-CN" sz="2800" smtClean="0"/>
              <a:t>.</a:t>
            </a:r>
            <a:endParaRPr lang="en-US" altLang="zh-CN" sz="2800" smtClean="0"/>
          </a:p>
          <a:p>
            <a:r>
              <a:rPr lang="en-US" altLang="zh-CN" sz="2800" smtClean="0"/>
              <a:t>We can now count the number of times distinct paired of genomic regions are connected.</a:t>
            </a:r>
            <a:endParaRPr lang="en-US" altLang="zh-CN" sz="2800" smtClean="0"/>
          </a:p>
        </p:txBody>
      </p:sp>
      <p:pic>
        <p:nvPicPr>
          <p:cNvPr id="59395" name="Picture 4"/>
          <p:cNvPicPr>
            <a:picLocks noChangeAspect="1" noChangeArrowheads="1"/>
          </p:cNvPicPr>
          <p:nvPr/>
        </p:nvPicPr>
        <p:blipFill>
          <a:blip r:embed="rId1"/>
          <a:srcRect/>
          <a:stretch>
            <a:fillRect/>
          </a:stretch>
        </p:blipFill>
        <p:spPr bwMode="auto">
          <a:xfrm>
            <a:off x="1619250" y="4868863"/>
            <a:ext cx="5676900" cy="16097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p:cNvSpPr>
          <p:nvPr>
            <p:ph type="title"/>
          </p:nvPr>
        </p:nvSpPr>
        <p:spPr/>
        <p:txBody>
          <a:bodyPr/>
          <a:lstStyle/>
          <a:p>
            <a:pPr algn="l"/>
            <a:r>
              <a:rPr lang="en-US" altLang="zh-CN" smtClean="0"/>
              <a:t>Hi-C: Artefacts</a:t>
            </a:r>
            <a:endParaRPr lang="zh-CN" altLang="en-US" smtClean="0"/>
          </a:p>
        </p:txBody>
      </p:sp>
      <p:sp>
        <p:nvSpPr>
          <p:cNvPr id="60418" name="Rectangle 3"/>
          <p:cNvSpPr>
            <a:spLocks noGrp="1"/>
          </p:cNvSpPr>
          <p:nvPr>
            <p:ph type="body" idx="1"/>
          </p:nvPr>
        </p:nvSpPr>
        <p:spPr/>
        <p:txBody>
          <a:bodyPr/>
          <a:lstStyle/>
          <a:p>
            <a:r>
              <a:rPr lang="en-US" altLang="zh-CN" smtClean="0"/>
              <a:t>Overview of Hi–C technology</a:t>
            </a:r>
            <a:endParaRPr lang="zh-CN" altLang="en-US" smtClean="0"/>
          </a:p>
        </p:txBody>
      </p:sp>
      <p:pic>
        <p:nvPicPr>
          <p:cNvPr id="60419" name="Picture 4"/>
          <p:cNvPicPr>
            <a:picLocks noChangeAspect="1" noChangeArrowheads="1"/>
          </p:cNvPicPr>
          <p:nvPr/>
        </p:nvPicPr>
        <p:blipFill>
          <a:blip r:embed="rId1"/>
          <a:srcRect/>
          <a:stretch>
            <a:fillRect/>
          </a:stretch>
        </p:blipFill>
        <p:spPr bwMode="auto">
          <a:xfrm>
            <a:off x="1619250" y="2276475"/>
            <a:ext cx="5419725" cy="3781425"/>
          </a:xfrm>
          <a:prstGeom prst="rect">
            <a:avLst/>
          </a:prstGeom>
          <a:noFill/>
          <a:ln w="9525">
            <a:noFill/>
            <a:miter lim="800000"/>
            <a:headEnd/>
            <a:tailEnd/>
          </a:ln>
        </p:spPr>
      </p:pic>
      <p:sp>
        <p:nvSpPr>
          <p:cNvPr id="60420" name="Rectangle 5"/>
          <p:cNvSpPr>
            <a:spLocks noChangeArrowheads="1"/>
          </p:cNvSpPr>
          <p:nvPr/>
        </p:nvSpPr>
        <p:spPr bwMode="auto">
          <a:xfrm>
            <a:off x="3492500" y="5942013"/>
            <a:ext cx="5651500" cy="915987"/>
          </a:xfrm>
          <a:prstGeom prst="rect">
            <a:avLst/>
          </a:prstGeom>
          <a:noFill/>
          <a:ln w="9525">
            <a:noFill/>
            <a:miter lim="800000"/>
          </a:ln>
        </p:spPr>
        <p:txBody>
          <a:bodyPr anchor="ctr">
            <a:spAutoFit/>
          </a:bodyPr>
          <a:lstStyle/>
          <a:p>
            <a:r>
              <a:rPr lang="en-US" altLang="zh-CN"/>
              <a:t>Belton J M, McCord R P, Gibcus J H, et al. Hi–C: a comprehensive technique to capture the conformation of genomes[J]. Methods, 2012, 58(3): 268-276. </a:t>
            </a:r>
            <a:endParaRPr lang="en-US" altLang="zh-C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p:cNvSpPr>
          <p:nvPr>
            <p:ph type="title"/>
          </p:nvPr>
        </p:nvSpPr>
        <p:spPr/>
        <p:txBody>
          <a:bodyPr/>
          <a:lstStyle/>
          <a:p>
            <a:pPr algn="l"/>
            <a:r>
              <a:rPr lang="en-US" altLang="zh-CN" smtClean="0"/>
              <a:t>Hi-C: Artefacts</a:t>
            </a:r>
            <a:endParaRPr lang="en-US" altLang="zh-CN" smtClean="0"/>
          </a:p>
        </p:txBody>
      </p:sp>
      <p:sp>
        <p:nvSpPr>
          <p:cNvPr id="62466" name="Rectangle 3"/>
          <p:cNvSpPr>
            <a:spLocks noGrp="1"/>
          </p:cNvSpPr>
          <p:nvPr>
            <p:ph type="body" idx="1"/>
          </p:nvPr>
        </p:nvSpPr>
        <p:spPr/>
        <p:txBody>
          <a:bodyPr/>
          <a:lstStyle/>
          <a:p>
            <a:r>
              <a:rPr lang="en-US" altLang="zh-CN" sz="2000" smtClean="0"/>
              <a:t>If two reads come from the same HindIII fragment, it represents an artefact.</a:t>
            </a:r>
            <a:endParaRPr lang="en-US" altLang="zh-CN" sz="2000" smtClean="0"/>
          </a:p>
          <a:p>
            <a:r>
              <a:rPr lang="en-US" altLang="zh-CN" sz="2000" smtClean="0">
                <a:solidFill>
                  <a:srgbClr val="FF3300"/>
                </a:solidFill>
              </a:rPr>
              <a:t>Self circle</a:t>
            </a:r>
            <a:r>
              <a:rPr lang="en-US" altLang="zh-CN" sz="2000" smtClean="0"/>
              <a:t>: self-circularized ligation product.</a:t>
            </a:r>
            <a:endParaRPr lang="en-US" altLang="zh-CN" sz="2000" smtClean="0"/>
          </a:p>
          <a:p>
            <a:r>
              <a:rPr lang="en-US" altLang="zh-CN" sz="2000" smtClean="0">
                <a:solidFill>
                  <a:srgbClr val="FF3300"/>
                </a:solidFill>
              </a:rPr>
              <a:t>Dangling end</a:t>
            </a:r>
            <a:r>
              <a:rPr lang="en-US" altLang="zh-CN" sz="2000" smtClean="0"/>
              <a:t>: An unligated product.</a:t>
            </a:r>
            <a:endParaRPr lang="en-US" altLang="zh-CN" sz="2000" smtClean="0"/>
          </a:p>
          <a:p>
            <a:endParaRPr lang="en-US" altLang="zh-CN" sz="2000" smtClean="0"/>
          </a:p>
        </p:txBody>
      </p:sp>
      <p:pic>
        <p:nvPicPr>
          <p:cNvPr id="62467" name="Picture 4"/>
          <p:cNvPicPr>
            <a:picLocks noChangeAspect="1" noChangeArrowheads="1"/>
          </p:cNvPicPr>
          <p:nvPr/>
        </p:nvPicPr>
        <p:blipFill>
          <a:blip r:embed="rId1"/>
          <a:srcRect/>
          <a:stretch>
            <a:fillRect/>
          </a:stretch>
        </p:blipFill>
        <p:spPr bwMode="auto">
          <a:xfrm>
            <a:off x="1116013" y="3079750"/>
            <a:ext cx="4321175" cy="3444875"/>
          </a:xfrm>
          <a:prstGeom prst="rect">
            <a:avLst/>
          </a:prstGeom>
          <a:noFill/>
          <a:ln w="9525">
            <a:noFill/>
            <a:miter lim="800000"/>
            <a:headEnd/>
            <a:tailEnd/>
          </a:ln>
        </p:spPr>
      </p:pic>
      <p:sp>
        <p:nvSpPr>
          <p:cNvPr id="62468" name="Rectangle 5"/>
          <p:cNvSpPr>
            <a:spLocks noChangeArrowheads="1"/>
          </p:cNvSpPr>
          <p:nvPr/>
        </p:nvSpPr>
        <p:spPr bwMode="auto">
          <a:xfrm>
            <a:off x="5435600" y="5254625"/>
            <a:ext cx="3708400" cy="1465263"/>
          </a:xfrm>
          <a:prstGeom prst="rect">
            <a:avLst/>
          </a:prstGeom>
          <a:noFill/>
          <a:ln w="9525">
            <a:noFill/>
            <a:miter lim="800000"/>
          </a:ln>
        </p:spPr>
        <p:txBody>
          <a:bodyPr anchor="ctr">
            <a:spAutoFit/>
          </a:bodyPr>
          <a:lstStyle/>
          <a:p>
            <a:r>
              <a:rPr lang="en-US" altLang="zh-CN"/>
              <a:t>Belton J M, McCord R P, Gibcus J H, et al. Hi–C: a comprehensive technique to capture the conformation of genomes[J]. Methods, 2012, 58(3): 268-276. </a:t>
            </a:r>
            <a:endParaRPr lang="en-US" altLang="zh-CN"/>
          </a:p>
        </p:txBody>
      </p:sp>
      <p:pic>
        <p:nvPicPr>
          <p:cNvPr id="62469" name="Picture 6"/>
          <p:cNvPicPr>
            <a:picLocks noChangeAspect="1" noChangeArrowheads="1"/>
          </p:cNvPicPr>
          <p:nvPr/>
        </p:nvPicPr>
        <p:blipFill>
          <a:blip r:embed="rId2"/>
          <a:srcRect/>
          <a:stretch>
            <a:fillRect/>
          </a:stretch>
        </p:blipFill>
        <p:spPr bwMode="auto">
          <a:xfrm>
            <a:off x="5435600" y="2276475"/>
            <a:ext cx="3563938" cy="2876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p:nvPr>
        </p:nvSpPr>
        <p:spPr/>
        <p:txBody>
          <a:bodyPr/>
          <a:lstStyle/>
          <a:p>
            <a:pPr algn="l"/>
            <a:r>
              <a:rPr lang="en-US" altLang="zh-CN" smtClean="0"/>
              <a:t>Problems</a:t>
            </a:r>
            <a:endParaRPr lang="en-US" altLang="zh-CN" smtClean="0"/>
          </a:p>
        </p:txBody>
      </p:sp>
      <p:sp>
        <p:nvSpPr>
          <p:cNvPr id="31746" name="Rectangle 3"/>
          <p:cNvSpPr>
            <a:spLocks noGrp="1"/>
          </p:cNvSpPr>
          <p:nvPr>
            <p:ph type="body" idx="1"/>
          </p:nvPr>
        </p:nvSpPr>
        <p:spPr/>
        <p:txBody>
          <a:bodyPr/>
          <a:lstStyle/>
          <a:p>
            <a:r>
              <a:rPr lang="en-US" altLang="zh-CN" smtClean="0"/>
              <a:t>Development of Hi-C</a:t>
            </a:r>
            <a:endParaRPr lang="en-US" altLang="zh-CN" smtClean="0"/>
          </a:p>
          <a:p>
            <a:r>
              <a:rPr lang="en-US" altLang="zh-CN" smtClean="0"/>
              <a:t>Correlation Analysis</a:t>
            </a:r>
            <a:endParaRPr lang="en-US" altLang="zh-CN" smtClean="0"/>
          </a:p>
          <a:p>
            <a:r>
              <a:rPr lang="en-US" altLang="zh-CN" smtClean="0"/>
              <a:t>Hi-C on the Chromosome Scale</a:t>
            </a:r>
            <a:endParaRPr lang="en-US" altLang="zh-CN" smtClean="0"/>
          </a:p>
          <a:p>
            <a:r>
              <a:rPr lang="en-US" altLang="zh-CN" smtClean="0"/>
              <a:t>Hi-C on the Genome Scale</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p:cNvSpPr>
          <p:nvPr>
            <p:ph type="title"/>
          </p:nvPr>
        </p:nvSpPr>
        <p:spPr/>
        <p:txBody>
          <a:bodyPr/>
          <a:lstStyle/>
          <a:p>
            <a:pPr algn="l"/>
            <a:r>
              <a:rPr lang="en-US" altLang="zh-CN" smtClean="0"/>
              <a:t>Hi-C: Quality control</a:t>
            </a:r>
            <a:endParaRPr lang="zh-CN" altLang="en-US" smtClean="0"/>
          </a:p>
        </p:txBody>
      </p:sp>
      <p:sp>
        <p:nvSpPr>
          <p:cNvPr id="64514" name="Rectangle 3"/>
          <p:cNvSpPr>
            <a:spLocks noGrp="1"/>
          </p:cNvSpPr>
          <p:nvPr>
            <p:ph type="body" idx="1"/>
          </p:nvPr>
        </p:nvSpPr>
        <p:spPr/>
        <p:txBody>
          <a:bodyPr/>
          <a:lstStyle/>
          <a:p>
            <a:pPr>
              <a:lnSpc>
                <a:spcPct val="90000"/>
              </a:lnSpc>
            </a:pPr>
            <a:r>
              <a:rPr lang="en-US" altLang="zh-CN" sz="1800" smtClean="0"/>
              <a:t>Recall that HindIII digestion leaves us with the overhang AGCT. If two such overhangs are filled in and then blunt-end ligated, we obtain a new Nhel site: 5’-GCTACG-3’.</a:t>
            </a:r>
            <a:endParaRPr lang="en-US" altLang="zh-CN" sz="1800" smtClean="0"/>
          </a:p>
          <a:p>
            <a:pPr>
              <a:lnSpc>
                <a:spcPct val="90000"/>
              </a:lnSpc>
            </a:pPr>
            <a:r>
              <a:rPr lang="en-US" altLang="zh-CN" sz="1800" smtClean="0"/>
              <a:t>The shift of the size distribution of the library following digestion with Nhel estimates the proportion of the library that consists of real Hi-C ligation products.</a:t>
            </a:r>
            <a:endParaRPr lang="en-US" altLang="zh-CN" sz="1800" smtClean="0"/>
          </a:p>
          <a:p>
            <a:pPr>
              <a:lnSpc>
                <a:spcPct val="90000"/>
              </a:lnSpc>
            </a:pPr>
            <a:r>
              <a:rPr lang="en-US" altLang="zh-CN" sz="1800" smtClean="0"/>
              <a:t>Here: library 1 </a:t>
            </a:r>
            <a:r>
              <a:rPr lang="en-US" altLang="zh-CN" sz="1800" smtClean="0">
                <a:sym typeface="Wingdings" panose="05000000000000000000" pitchFamily="2" charset="2"/>
              </a:rPr>
              <a:t> poor performance, </a:t>
            </a:r>
            <a:r>
              <a:rPr lang="en-US" altLang="zh-CN" sz="1800" smtClean="0">
                <a:solidFill>
                  <a:srgbClr val="FF3300"/>
                </a:solidFill>
                <a:sym typeface="Wingdings" panose="05000000000000000000" pitchFamily="2" charset="2"/>
              </a:rPr>
              <a:t>library 2  medium performance and library 3  good performance</a:t>
            </a:r>
            <a:r>
              <a:rPr lang="en-US" altLang="zh-CN" sz="1800" smtClean="0">
                <a:sym typeface="Wingdings" panose="05000000000000000000" pitchFamily="2" charset="2"/>
              </a:rPr>
              <a:t>.</a:t>
            </a:r>
            <a:endParaRPr lang="en-US" altLang="zh-CN" sz="1800" smtClean="0"/>
          </a:p>
        </p:txBody>
      </p:sp>
      <p:pic>
        <p:nvPicPr>
          <p:cNvPr id="64515" name="Picture 5"/>
          <p:cNvPicPr>
            <a:picLocks noChangeAspect="1" noChangeArrowheads="1"/>
          </p:cNvPicPr>
          <p:nvPr/>
        </p:nvPicPr>
        <p:blipFill>
          <a:blip r:embed="rId1"/>
          <a:srcRect/>
          <a:stretch>
            <a:fillRect/>
          </a:stretch>
        </p:blipFill>
        <p:spPr bwMode="auto">
          <a:xfrm>
            <a:off x="1835150" y="3544888"/>
            <a:ext cx="3275013" cy="3313112"/>
          </a:xfrm>
          <a:prstGeom prst="rect">
            <a:avLst/>
          </a:prstGeom>
          <a:noFill/>
          <a:ln w="9525">
            <a:noFill/>
            <a:miter lim="800000"/>
            <a:headEnd/>
            <a:tailEnd/>
          </a:ln>
        </p:spPr>
      </p:pic>
      <p:sp>
        <p:nvSpPr>
          <p:cNvPr id="64516" name="Rectangle 6"/>
          <p:cNvSpPr>
            <a:spLocks noChangeArrowheads="1"/>
          </p:cNvSpPr>
          <p:nvPr/>
        </p:nvSpPr>
        <p:spPr bwMode="auto">
          <a:xfrm>
            <a:off x="5435600" y="5254625"/>
            <a:ext cx="3708400" cy="1465263"/>
          </a:xfrm>
          <a:prstGeom prst="rect">
            <a:avLst/>
          </a:prstGeom>
          <a:noFill/>
          <a:ln w="9525">
            <a:noFill/>
            <a:miter lim="800000"/>
          </a:ln>
        </p:spPr>
        <p:txBody>
          <a:bodyPr anchor="ctr">
            <a:spAutoFit/>
          </a:bodyPr>
          <a:lstStyle/>
          <a:p>
            <a:r>
              <a:rPr lang="en-US" altLang="zh-CN"/>
              <a:t>Belton J M, McCord R P, Gibcus J H, et al. Hi–C: a comprehensive technique to capture the conformation of genomes[J]. Methods, 2012, 58(3): 268-276. </a:t>
            </a: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p:cNvSpPr>
          <p:nvPr>
            <p:ph type="title"/>
          </p:nvPr>
        </p:nvSpPr>
        <p:spPr/>
        <p:txBody>
          <a:bodyPr/>
          <a:lstStyle/>
          <a:p>
            <a:pPr algn="l"/>
            <a:r>
              <a:rPr lang="en-US" altLang="zh-CN" sz="3600" smtClean="0"/>
              <a:t>Hi-C generates genome-wide contact maps</a:t>
            </a:r>
            <a:endParaRPr lang="en-US" altLang="zh-CN" sz="3600" smtClean="0"/>
          </a:p>
        </p:txBody>
      </p:sp>
      <p:sp>
        <p:nvSpPr>
          <p:cNvPr id="66562" name="Rectangle 5"/>
          <p:cNvSpPr>
            <a:spLocks noChangeArrowheads="1"/>
          </p:cNvSpPr>
          <p:nvPr/>
        </p:nvSpPr>
        <p:spPr bwMode="auto">
          <a:xfrm>
            <a:off x="3779838" y="5667375"/>
            <a:ext cx="5364162" cy="1190625"/>
          </a:xfrm>
          <a:prstGeom prst="rect">
            <a:avLst/>
          </a:prstGeom>
          <a:noFill/>
          <a:ln w="9525">
            <a:noFill/>
            <a:miter lim="800000"/>
          </a:ln>
        </p:spPr>
        <p:txBody>
          <a:bodyPr anchor="ctr">
            <a:spAutoFit/>
          </a:bodyPr>
          <a:lstStyle/>
          <a:p>
            <a:r>
              <a:rPr lang="en-US" altLang="zh-CN"/>
              <a:t>Lieberman-Aiden E, Van Berkum N L, Williams L, et al. Comprehensive mapping of long-range interactions reveals folding principles of the human genome[J]. science, 2009, 326(5950): 289-293. </a:t>
            </a:r>
            <a:endParaRPr lang="en-US" altLang="zh-CN"/>
          </a:p>
        </p:txBody>
      </p:sp>
      <p:sp>
        <p:nvSpPr>
          <p:cNvPr id="66563" name="Text Box 6"/>
          <p:cNvSpPr txBox="1">
            <a:spLocks noChangeArrowheads="1"/>
          </p:cNvSpPr>
          <p:nvPr/>
        </p:nvSpPr>
        <p:spPr bwMode="auto">
          <a:xfrm>
            <a:off x="5545138" y="2420938"/>
            <a:ext cx="3779837" cy="2563812"/>
          </a:xfrm>
          <a:prstGeom prst="rect">
            <a:avLst/>
          </a:prstGeom>
          <a:noFill/>
          <a:ln w="9525">
            <a:noFill/>
            <a:miter lim="800000"/>
          </a:ln>
        </p:spPr>
        <p:txBody>
          <a:bodyPr>
            <a:spAutoFit/>
          </a:bodyPr>
          <a:lstStyle/>
          <a:p>
            <a:r>
              <a:rPr lang="en-US" altLang="zh-CN"/>
              <a:t>Unbiased genome-wide analysis</a:t>
            </a:r>
            <a:endParaRPr lang="en-US" altLang="zh-CN"/>
          </a:p>
          <a:p>
            <a:endParaRPr lang="en-US" altLang="zh-CN"/>
          </a:p>
          <a:p>
            <a:r>
              <a:rPr lang="en-US" altLang="zh-CN"/>
              <a:t>Heat map shows contact matrix for chromosome 14</a:t>
            </a:r>
            <a:endParaRPr lang="en-US" altLang="zh-CN"/>
          </a:p>
          <a:p>
            <a:endParaRPr lang="en-US" altLang="zh-CN"/>
          </a:p>
          <a:p>
            <a:r>
              <a:rPr lang="en-US" altLang="zh-CN"/>
              <a:t>Intensity = # of reads</a:t>
            </a:r>
            <a:endParaRPr lang="en-US" altLang="zh-CN"/>
          </a:p>
          <a:p>
            <a:endParaRPr lang="en-US" altLang="zh-CN"/>
          </a:p>
          <a:p>
            <a:r>
              <a:rPr lang="en-US" altLang="zh-CN"/>
              <a:t>Many local interactions </a:t>
            </a:r>
            <a:r>
              <a:rPr lang="en-US" altLang="zh-CN">
                <a:sym typeface="Wingdings" panose="05000000000000000000" pitchFamily="2" charset="2"/>
              </a:rPr>
              <a:t> Intense diagonal!</a:t>
            </a:r>
            <a:endParaRPr lang="en-US" altLang="zh-CN"/>
          </a:p>
        </p:txBody>
      </p:sp>
      <p:pic>
        <p:nvPicPr>
          <p:cNvPr id="66564" name="Picture 7"/>
          <p:cNvPicPr>
            <a:picLocks noChangeAspect="1" noChangeArrowheads="1"/>
          </p:cNvPicPr>
          <p:nvPr/>
        </p:nvPicPr>
        <p:blipFill>
          <a:blip r:embed="rId1"/>
          <a:srcRect/>
          <a:stretch>
            <a:fillRect/>
          </a:stretch>
        </p:blipFill>
        <p:spPr bwMode="auto">
          <a:xfrm>
            <a:off x="0" y="2133600"/>
            <a:ext cx="5553075" cy="2952750"/>
          </a:xfrm>
          <a:prstGeom prst="rect">
            <a:avLst/>
          </a:prstGeom>
          <a:noFill/>
          <a:ln w="9525">
            <a:noFill/>
            <a:miter lim="800000"/>
            <a:headEnd/>
            <a:tailEnd/>
          </a:ln>
        </p:spPr>
      </p:pic>
      <p:sp>
        <p:nvSpPr>
          <p:cNvPr id="66565" name="Rectangle 8"/>
          <p:cNvSpPr>
            <a:spLocks noChangeArrowheads="1"/>
          </p:cNvSpPr>
          <p:nvPr/>
        </p:nvSpPr>
        <p:spPr bwMode="auto">
          <a:xfrm>
            <a:off x="827088" y="3284538"/>
            <a:ext cx="360362" cy="358775"/>
          </a:xfrm>
          <a:prstGeom prst="rect">
            <a:avLst/>
          </a:prstGeom>
          <a:noFill/>
          <a:ln w="25400">
            <a:solidFill>
              <a:srgbClr val="FF0000"/>
            </a:solidFill>
            <a:miter lim="800000"/>
          </a:ln>
        </p:spPr>
        <p:txBody>
          <a:bodyPr wrap="none" anchor="ctr"/>
          <a:lstStyle/>
          <a:p>
            <a:endParaRPr lang="zh-CN" altLang="en-US"/>
          </a:p>
        </p:txBody>
      </p:sp>
      <p:sp>
        <p:nvSpPr>
          <p:cNvPr id="66566" name="Rectangle 10"/>
          <p:cNvSpPr>
            <a:spLocks noChangeArrowheads="1"/>
          </p:cNvSpPr>
          <p:nvPr/>
        </p:nvSpPr>
        <p:spPr bwMode="auto">
          <a:xfrm>
            <a:off x="1547813" y="3284538"/>
            <a:ext cx="360362" cy="358775"/>
          </a:xfrm>
          <a:prstGeom prst="rect">
            <a:avLst/>
          </a:prstGeom>
          <a:noFill/>
          <a:ln w="25400">
            <a:solidFill>
              <a:srgbClr val="FF0000"/>
            </a:solidFill>
            <a:miter lim="800000"/>
          </a:ln>
        </p:spPr>
        <p:txBody>
          <a:bodyPr wrap="none" anchor="ctr"/>
          <a:lstStyle/>
          <a:p>
            <a:endParaRPr lang="zh-CN" altLang="en-US"/>
          </a:p>
        </p:txBody>
      </p:sp>
      <p:sp>
        <p:nvSpPr>
          <p:cNvPr id="66567" name="Text Box 11"/>
          <p:cNvSpPr txBox="1">
            <a:spLocks noChangeArrowheads="1"/>
          </p:cNvSpPr>
          <p:nvPr/>
        </p:nvSpPr>
        <p:spPr bwMode="auto">
          <a:xfrm>
            <a:off x="468313" y="1844675"/>
            <a:ext cx="844550" cy="366713"/>
          </a:xfrm>
          <a:prstGeom prst="rect">
            <a:avLst/>
          </a:prstGeom>
          <a:noFill/>
          <a:ln w="9525">
            <a:noFill/>
            <a:miter lim="800000"/>
          </a:ln>
        </p:spPr>
        <p:txBody>
          <a:bodyPr wrap="none">
            <a:spAutoFit/>
          </a:bodyPr>
          <a:lstStyle/>
          <a:p>
            <a:r>
              <a:rPr lang="en-US" altLang="zh-CN"/>
              <a:t>geneA</a:t>
            </a:r>
            <a:endParaRPr lang="en-US" altLang="zh-CN"/>
          </a:p>
        </p:txBody>
      </p:sp>
      <p:sp>
        <p:nvSpPr>
          <p:cNvPr id="66568" name="Text Box 12"/>
          <p:cNvSpPr txBox="1">
            <a:spLocks noChangeArrowheads="1"/>
          </p:cNvSpPr>
          <p:nvPr/>
        </p:nvSpPr>
        <p:spPr bwMode="auto">
          <a:xfrm>
            <a:off x="1258888" y="1844675"/>
            <a:ext cx="844550" cy="366713"/>
          </a:xfrm>
          <a:prstGeom prst="rect">
            <a:avLst/>
          </a:prstGeom>
          <a:noFill/>
          <a:ln w="9525">
            <a:noFill/>
            <a:miter lim="800000"/>
          </a:ln>
        </p:spPr>
        <p:txBody>
          <a:bodyPr wrap="none">
            <a:spAutoFit/>
          </a:bodyPr>
          <a:lstStyle/>
          <a:p>
            <a:r>
              <a:rPr lang="en-US" altLang="zh-CN"/>
              <a:t>geneB</a:t>
            </a:r>
            <a:endParaRPr lang="en-US" altLang="zh-CN"/>
          </a:p>
        </p:txBody>
      </p:sp>
      <p:sp>
        <p:nvSpPr>
          <p:cNvPr id="66569" name="Text Box 13"/>
          <p:cNvSpPr txBox="1">
            <a:spLocks noChangeArrowheads="1"/>
          </p:cNvSpPr>
          <p:nvPr/>
        </p:nvSpPr>
        <p:spPr bwMode="auto">
          <a:xfrm>
            <a:off x="0" y="3284538"/>
            <a:ext cx="844550" cy="366712"/>
          </a:xfrm>
          <a:prstGeom prst="rect">
            <a:avLst/>
          </a:prstGeom>
          <a:noFill/>
          <a:ln w="9525">
            <a:noFill/>
            <a:miter lim="800000"/>
          </a:ln>
        </p:spPr>
        <p:txBody>
          <a:bodyPr wrap="none">
            <a:spAutoFit/>
          </a:bodyPr>
          <a:lstStyle/>
          <a:p>
            <a:r>
              <a:rPr lang="en-US" altLang="zh-CN"/>
              <a:t>geneA</a:t>
            </a:r>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p:cNvSpPr>
          <p:nvPr>
            <p:ph type="title" idx="4294967295"/>
          </p:nvPr>
        </p:nvSpPr>
        <p:spPr/>
        <p:txBody>
          <a:bodyPr/>
          <a:lstStyle/>
          <a:p>
            <a:pPr algn="l"/>
            <a:r>
              <a:rPr lang="en-US" altLang="zh-CN" smtClean="0"/>
              <a:t>Problems</a:t>
            </a:r>
            <a:endParaRPr lang="en-US" altLang="zh-CN" smtClean="0"/>
          </a:p>
        </p:txBody>
      </p:sp>
      <p:sp>
        <p:nvSpPr>
          <p:cNvPr id="68610" name="Rectangle 3"/>
          <p:cNvSpPr>
            <a:spLocks noGrp="1"/>
          </p:cNvSpPr>
          <p:nvPr>
            <p:ph type="body" idx="4294967295"/>
          </p:nvPr>
        </p:nvSpPr>
        <p:spPr/>
        <p:txBody>
          <a:bodyPr/>
          <a:lstStyle/>
          <a:p>
            <a:r>
              <a:rPr lang="en-US" altLang="zh-CN" smtClean="0">
                <a:solidFill>
                  <a:srgbClr val="969696"/>
                </a:solidFill>
              </a:rPr>
              <a:t>Development of Hi-C</a:t>
            </a:r>
            <a:endParaRPr lang="en-US" altLang="zh-CN" smtClean="0">
              <a:solidFill>
                <a:srgbClr val="969696"/>
              </a:solidFill>
            </a:endParaRPr>
          </a:p>
          <a:p>
            <a:r>
              <a:rPr lang="en-US" altLang="zh-CN" smtClean="0">
                <a:solidFill>
                  <a:srgbClr val="969696"/>
                </a:solidFill>
              </a:rPr>
              <a:t>Correlation Analysis</a:t>
            </a:r>
            <a:endParaRPr lang="en-US" altLang="zh-CN" smtClean="0">
              <a:solidFill>
                <a:srgbClr val="969696"/>
              </a:solidFill>
            </a:endParaRPr>
          </a:p>
          <a:p>
            <a:r>
              <a:rPr lang="en-US" altLang="zh-CN" smtClean="0"/>
              <a:t>Hi-C on the Chromosome Scale</a:t>
            </a:r>
            <a:endParaRPr lang="en-US" altLang="zh-CN" smtClean="0"/>
          </a:p>
          <a:p>
            <a:r>
              <a:rPr lang="en-US" altLang="zh-CN" smtClean="0"/>
              <a:t>Hi-C on the Genome Scale</a:t>
            </a:r>
            <a:endParaRPr lang="en-US" altLang="zh-CN"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p:cNvSpPr>
          <p:nvPr>
            <p:ph type="title"/>
          </p:nvPr>
        </p:nvSpPr>
        <p:spPr/>
        <p:txBody>
          <a:bodyPr/>
          <a:lstStyle/>
          <a:p>
            <a:pPr algn="l"/>
            <a:r>
              <a:rPr lang="en-US" altLang="zh-CN" smtClean="0"/>
              <a:t>Hi-C: Computational analysis</a:t>
            </a:r>
            <a:endParaRPr lang="en-US" altLang="zh-CN" smtClean="0"/>
          </a:p>
        </p:txBody>
      </p:sp>
      <p:sp>
        <p:nvSpPr>
          <p:cNvPr id="70658" name="Rectangle 3"/>
          <p:cNvSpPr>
            <a:spLocks noGrp="1"/>
          </p:cNvSpPr>
          <p:nvPr>
            <p:ph type="body" idx="1"/>
          </p:nvPr>
        </p:nvSpPr>
        <p:spPr/>
        <p:txBody>
          <a:bodyPr/>
          <a:lstStyle/>
          <a:p>
            <a:r>
              <a:rPr lang="en-US" altLang="zh-CN" sz="2000" smtClean="0"/>
              <a:t>Basic analysis strategy: divide the genome into 1Mb regions, and define the matrix entry </a:t>
            </a:r>
            <a:r>
              <a:rPr lang="en-US" altLang="zh-CN" sz="2000" smtClean="0">
                <a:solidFill>
                  <a:srgbClr val="FF3300"/>
                </a:solidFill>
              </a:rPr>
              <a:t>m</a:t>
            </a:r>
            <a:r>
              <a:rPr lang="en-US" altLang="zh-CN" sz="2000" baseline="-25000" smtClean="0">
                <a:solidFill>
                  <a:srgbClr val="FF3300"/>
                </a:solidFill>
              </a:rPr>
              <a:t>ij</a:t>
            </a:r>
            <a:r>
              <a:rPr lang="en-US" altLang="zh-CN" sz="2000" smtClean="0"/>
              <a:t> to be the number of ligation products between region i and region j.</a:t>
            </a:r>
            <a:endParaRPr lang="en-US" altLang="zh-CN" sz="2000" smtClean="0"/>
          </a:p>
          <a:p>
            <a:r>
              <a:rPr lang="en-US" altLang="zh-CN" sz="2000" smtClean="0"/>
              <a:t>The figure represents the contact matrix M for chromosome 14 as a heatmap.</a:t>
            </a:r>
            <a:endParaRPr lang="en-US" altLang="zh-CN" sz="2000" smtClean="0"/>
          </a:p>
        </p:txBody>
      </p:sp>
      <p:sp>
        <p:nvSpPr>
          <p:cNvPr id="70659" name="Rectangle 5"/>
          <p:cNvSpPr>
            <a:spLocks noChangeArrowheads="1"/>
          </p:cNvSpPr>
          <p:nvPr/>
        </p:nvSpPr>
        <p:spPr bwMode="auto">
          <a:xfrm>
            <a:off x="2555875" y="6218238"/>
            <a:ext cx="6588125" cy="639762"/>
          </a:xfrm>
          <a:prstGeom prst="rect">
            <a:avLst/>
          </a:prstGeom>
          <a:noFill/>
          <a:ln w="9525">
            <a:noFill/>
            <a:miter lim="800000"/>
          </a:ln>
        </p:spPr>
        <p:txBody>
          <a:bodyPr anchor="ctr">
            <a:spAutoFit/>
          </a:bodyPr>
          <a:lstStyle/>
          <a:p>
            <a:r>
              <a:rPr lang="en-US" altLang="zh-CN" sz="1200"/>
              <a:t>Lieberman-Aiden E, Van Berkum N L, Williams L, et al. Comprehensive mapping of long-range interactions reveals folding principles of the human genome[J]. science, 2009, 326(5950): 289-293. </a:t>
            </a:r>
            <a:endParaRPr lang="en-US" altLang="zh-CN" sz="1200"/>
          </a:p>
        </p:txBody>
      </p:sp>
      <p:pic>
        <p:nvPicPr>
          <p:cNvPr id="70660" name="Picture 6"/>
          <p:cNvPicPr>
            <a:picLocks noChangeAspect="1" noChangeArrowheads="1"/>
          </p:cNvPicPr>
          <p:nvPr/>
        </p:nvPicPr>
        <p:blipFill>
          <a:blip r:embed="rId1"/>
          <a:srcRect/>
          <a:stretch>
            <a:fillRect/>
          </a:stretch>
        </p:blipFill>
        <p:spPr bwMode="auto">
          <a:xfrm>
            <a:off x="3348038" y="2924175"/>
            <a:ext cx="3090862" cy="3313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p:txBody>
          <a:bodyPr/>
          <a:lstStyle/>
          <a:p>
            <a:pPr algn="l"/>
            <a:r>
              <a:rPr lang="en-US" altLang="zh-CN" smtClean="0"/>
              <a:t>Hi-C: Computational analysis</a:t>
            </a:r>
            <a:endParaRPr lang="en-US" altLang="zh-CN" smtClean="0"/>
          </a:p>
        </p:txBody>
      </p:sp>
      <p:sp>
        <p:nvSpPr>
          <p:cNvPr id="71682" name="Rectangle 3"/>
          <p:cNvSpPr>
            <a:spLocks noGrp="1"/>
          </p:cNvSpPr>
          <p:nvPr>
            <p:ph type="body" idx="1"/>
          </p:nvPr>
        </p:nvSpPr>
        <p:spPr/>
        <p:txBody>
          <a:bodyPr/>
          <a:lstStyle/>
          <a:p>
            <a:pPr>
              <a:lnSpc>
                <a:spcPct val="90000"/>
              </a:lnSpc>
            </a:pPr>
            <a:r>
              <a:rPr lang="en-US" altLang="zh-CN" sz="1800" smtClean="0"/>
              <a:t>Hi-C can be used to investigate the </a:t>
            </a:r>
            <a:r>
              <a:rPr lang="en-US" altLang="zh-CN" sz="1800" smtClean="0">
                <a:solidFill>
                  <a:srgbClr val="FF3300"/>
                </a:solidFill>
              </a:rPr>
              <a:t>organization of chromsome territories</a:t>
            </a:r>
            <a:r>
              <a:rPr lang="en-US" altLang="zh-CN" sz="1800" smtClean="0"/>
              <a:t>.</a:t>
            </a:r>
            <a:endParaRPr lang="en-US" altLang="zh-CN" sz="1800" smtClean="0"/>
          </a:p>
          <a:p>
            <a:pPr>
              <a:lnSpc>
                <a:spcPct val="90000"/>
              </a:lnSpc>
            </a:pPr>
            <a:r>
              <a:rPr lang="en-US" altLang="zh-CN" sz="1800" smtClean="0"/>
              <a:t>We will call the 1Mb regions ‘loci’.</a:t>
            </a:r>
            <a:endParaRPr lang="en-US" altLang="zh-CN" sz="1800" smtClean="0"/>
          </a:p>
          <a:p>
            <a:pPr>
              <a:lnSpc>
                <a:spcPct val="90000"/>
              </a:lnSpc>
            </a:pPr>
            <a:r>
              <a:rPr lang="en-US" altLang="zh-CN" sz="1800" smtClean="0"/>
              <a:t>Let I</a:t>
            </a:r>
            <a:r>
              <a:rPr lang="en-US" altLang="zh-CN" sz="1800" baseline="-25000" smtClean="0"/>
              <a:t>n</a:t>
            </a:r>
            <a:r>
              <a:rPr lang="en-US" altLang="zh-CN" sz="1800" smtClean="0"/>
              <a:t>(s) be the average intrachromsomal contact probability on chromosome n for pairs of loci separated by a genomic distance s.</a:t>
            </a:r>
            <a:endParaRPr lang="en-US" altLang="zh-CN" sz="1800" smtClean="0"/>
          </a:p>
          <a:p>
            <a:pPr>
              <a:lnSpc>
                <a:spcPct val="90000"/>
              </a:lnSpc>
            </a:pPr>
            <a:r>
              <a:rPr lang="en-US" altLang="zh-CN" sz="1800" smtClean="0"/>
              <a:t>Probability of contact decreases with genomic distance.</a:t>
            </a:r>
            <a:endParaRPr lang="en-US" altLang="zh-CN" sz="1800" smtClean="0"/>
          </a:p>
          <a:p>
            <a:pPr>
              <a:lnSpc>
                <a:spcPct val="90000"/>
              </a:lnSpc>
            </a:pPr>
            <a:r>
              <a:rPr lang="en-US" altLang="zh-CN" sz="1800" smtClean="0"/>
              <a:t>Intrachromsomal contacts more common than interchromosomal.</a:t>
            </a:r>
            <a:endParaRPr lang="en-US" altLang="zh-CN" sz="1800" smtClean="0"/>
          </a:p>
        </p:txBody>
      </p:sp>
      <p:pic>
        <p:nvPicPr>
          <p:cNvPr id="71683" name="Picture 4"/>
          <p:cNvPicPr>
            <a:picLocks noChangeAspect="1" noChangeArrowheads="1"/>
          </p:cNvPicPr>
          <p:nvPr/>
        </p:nvPicPr>
        <p:blipFill>
          <a:blip r:embed="rId1"/>
          <a:srcRect/>
          <a:stretch>
            <a:fillRect/>
          </a:stretch>
        </p:blipFill>
        <p:spPr bwMode="auto">
          <a:xfrm>
            <a:off x="2195513" y="3357563"/>
            <a:ext cx="3924300" cy="3054350"/>
          </a:xfrm>
          <a:prstGeom prst="rect">
            <a:avLst/>
          </a:prstGeom>
          <a:noFill/>
          <a:ln w="9525">
            <a:noFill/>
            <a:miter lim="800000"/>
            <a:headEnd/>
            <a:tailEnd/>
          </a:ln>
        </p:spPr>
      </p:pic>
      <p:sp>
        <p:nvSpPr>
          <p:cNvPr id="71684" name="Rectangle 5"/>
          <p:cNvSpPr>
            <a:spLocks noChangeArrowheads="1"/>
          </p:cNvSpPr>
          <p:nvPr/>
        </p:nvSpPr>
        <p:spPr bwMode="auto">
          <a:xfrm>
            <a:off x="2160588" y="6356350"/>
            <a:ext cx="6983412" cy="457200"/>
          </a:xfrm>
          <a:prstGeom prst="rect">
            <a:avLst/>
          </a:prstGeom>
          <a:noFill/>
          <a:ln w="9525">
            <a:noFill/>
            <a:miter lim="800000"/>
          </a:ln>
        </p:spPr>
        <p:txBody>
          <a:bodyPr anchor="ctr">
            <a:spAutoFit/>
          </a:bodyPr>
          <a:lstStyle/>
          <a:p>
            <a:r>
              <a:rPr lang="en-US" altLang="zh-CN" sz="1200"/>
              <a:t>Lieberman-Aiden E, Van Berkum N L, Williams L, et al. Comprehensive mapping of long-range interactions reveals folding principles of the human genome[J]. science, 2009, 326(5950): 289-293. </a:t>
            </a:r>
            <a:endParaRPr lang="en-US" altLang="zh-CN" sz="12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p:cNvSpPr>
          <p:nvPr>
            <p:ph type="title"/>
          </p:nvPr>
        </p:nvSpPr>
        <p:spPr/>
        <p:txBody>
          <a:bodyPr/>
          <a:lstStyle/>
          <a:p>
            <a:pPr algn="l"/>
            <a:r>
              <a:rPr lang="en-US" altLang="zh-CN" smtClean="0"/>
              <a:t>Hi-C: Computational analysis</a:t>
            </a:r>
            <a:endParaRPr lang="zh-CN" altLang="en-US" smtClean="0"/>
          </a:p>
        </p:txBody>
      </p:sp>
      <p:sp>
        <p:nvSpPr>
          <p:cNvPr id="72706" name="Rectangle 3"/>
          <p:cNvSpPr>
            <a:spLocks noGrp="1"/>
          </p:cNvSpPr>
          <p:nvPr>
            <p:ph type="body" idx="1"/>
          </p:nvPr>
        </p:nvSpPr>
        <p:spPr/>
        <p:txBody>
          <a:bodyPr/>
          <a:lstStyle/>
          <a:p>
            <a:pPr>
              <a:lnSpc>
                <a:spcPct val="90000"/>
              </a:lnSpc>
            </a:pPr>
            <a:r>
              <a:rPr lang="en-US" altLang="zh-CN" sz="2800" smtClean="0"/>
              <a:t>We define a normalized contact matrix M* by dividing each entry of the contact matrix M by the genome wide average contact probability for loci at that genomic distance.</a:t>
            </a:r>
            <a:endParaRPr lang="en-US" altLang="zh-CN" sz="2800" smtClean="0"/>
          </a:p>
          <a:p>
            <a:pPr>
              <a:lnSpc>
                <a:spcPct val="90000"/>
              </a:lnSpc>
            </a:pPr>
            <a:r>
              <a:rPr lang="en-US" altLang="zh-CN" sz="2800" smtClean="0"/>
              <a:t>For loci i and j, which are at a distance of s(i,j) to one another, the element of M* is thus</a:t>
            </a:r>
            <a:endParaRPr lang="en-US" altLang="zh-CN" sz="2800" smtClean="0"/>
          </a:p>
          <a:p>
            <a:pPr>
              <a:lnSpc>
                <a:spcPct val="90000"/>
              </a:lnSpc>
            </a:pPr>
            <a:endParaRPr lang="en-US" altLang="zh-CN" sz="2800" smtClean="0"/>
          </a:p>
          <a:p>
            <a:pPr>
              <a:lnSpc>
                <a:spcPct val="90000"/>
              </a:lnSpc>
            </a:pPr>
            <a:endParaRPr lang="en-US" altLang="zh-CN" sz="2800" smtClean="0"/>
          </a:p>
          <a:p>
            <a:pPr>
              <a:lnSpc>
                <a:spcPct val="90000"/>
              </a:lnSpc>
            </a:pPr>
            <a:r>
              <a:rPr lang="en-US" altLang="zh-CN" sz="2800" smtClean="0"/>
              <a:t>The normalized matrix shows many patterns that were less apparent in the original matrix.</a:t>
            </a:r>
            <a:endParaRPr lang="en-US" altLang="zh-CN" sz="2800" smtClean="0"/>
          </a:p>
        </p:txBody>
      </p:sp>
      <p:pic>
        <p:nvPicPr>
          <p:cNvPr id="72707" name="Picture 4"/>
          <p:cNvPicPr>
            <a:picLocks noChangeAspect="1" noChangeArrowheads="1"/>
          </p:cNvPicPr>
          <p:nvPr/>
        </p:nvPicPr>
        <p:blipFill>
          <a:blip r:embed="rId1"/>
          <a:srcRect/>
          <a:stretch>
            <a:fillRect/>
          </a:stretch>
        </p:blipFill>
        <p:spPr bwMode="auto">
          <a:xfrm>
            <a:off x="3708400" y="4014788"/>
            <a:ext cx="1655763" cy="1069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p:cNvSpPr>
          <p:nvPr>
            <p:ph type="title"/>
          </p:nvPr>
        </p:nvSpPr>
        <p:spPr/>
        <p:txBody>
          <a:bodyPr/>
          <a:lstStyle/>
          <a:p>
            <a:pPr algn="l"/>
            <a:r>
              <a:rPr lang="en-US" altLang="zh-CN" smtClean="0"/>
              <a:t>Hi-C: Computational analysis</a:t>
            </a:r>
            <a:endParaRPr lang="zh-CN" altLang="en-US" smtClean="0"/>
          </a:p>
        </p:txBody>
      </p:sp>
      <p:sp>
        <p:nvSpPr>
          <p:cNvPr id="73730" name="Rectangle 3"/>
          <p:cNvSpPr>
            <a:spLocks noGrp="1"/>
          </p:cNvSpPr>
          <p:nvPr>
            <p:ph type="body" idx="1"/>
          </p:nvPr>
        </p:nvSpPr>
        <p:spPr/>
        <p:txBody>
          <a:bodyPr/>
          <a:lstStyle/>
          <a:p>
            <a:r>
              <a:rPr lang="en-US" altLang="zh-CN" sz="2000" smtClean="0"/>
              <a:t>O/E matrix: loci with either more (red) or less (blue) interactions than expected given their genomic distance.</a:t>
            </a:r>
            <a:endParaRPr lang="en-US" altLang="zh-CN" sz="2000" smtClean="0"/>
          </a:p>
          <a:p>
            <a:r>
              <a:rPr lang="en-US" altLang="zh-CN" sz="2000" smtClean="0"/>
              <a:t>Pearson matrix: Correlation between the intrachromosomal interaction profiles for every pair of 1Mb loci.</a:t>
            </a:r>
            <a:endParaRPr lang="en-US" altLang="zh-CN" sz="2000" smtClean="0"/>
          </a:p>
          <a:p>
            <a:r>
              <a:rPr lang="en-US" altLang="zh-CN" sz="2000" smtClean="0"/>
              <a:t>The plaid pattern indicates two compartments within the chromsome.</a:t>
            </a:r>
            <a:endParaRPr lang="en-US" altLang="zh-CN" sz="2000" smtClean="0"/>
          </a:p>
        </p:txBody>
      </p:sp>
      <p:pic>
        <p:nvPicPr>
          <p:cNvPr id="73731" name="Picture 4"/>
          <p:cNvPicPr>
            <a:picLocks noChangeAspect="1" noChangeArrowheads="1"/>
          </p:cNvPicPr>
          <p:nvPr/>
        </p:nvPicPr>
        <p:blipFill>
          <a:blip r:embed="rId1"/>
          <a:srcRect/>
          <a:stretch>
            <a:fillRect/>
          </a:stretch>
        </p:blipFill>
        <p:spPr bwMode="auto">
          <a:xfrm>
            <a:off x="323850" y="3573463"/>
            <a:ext cx="8477250" cy="2847975"/>
          </a:xfrm>
          <a:prstGeom prst="rect">
            <a:avLst/>
          </a:prstGeom>
          <a:noFill/>
          <a:ln w="9525">
            <a:noFill/>
            <a:miter lim="800000"/>
            <a:headEnd/>
            <a:tailEnd/>
          </a:ln>
        </p:spPr>
      </p:pic>
      <p:sp>
        <p:nvSpPr>
          <p:cNvPr id="73732" name="Rectangle 5"/>
          <p:cNvSpPr>
            <a:spLocks noChangeArrowheads="1"/>
          </p:cNvSpPr>
          <p:nvPr/>
        </p:nvSpPr>
        <p:spPr bwMode="auto">
          <a:xfrm>
            <a:off x="1763713" y="6400800"/>
            <a:ext cx="7380287" cy="457200"/>
          </a:xfrm>
          <a:prstGeom prst="rect">
            <a:avLst/>
          </a:prstGeom>
          <a:noFill/>
          <a:ln w="9525">
            <a:noFill/>
            <a:miter lim="800000"/>
          </a:ln>
        </p:spPr>
        <p:txBody>
          <a:bodyPr anchor="ctr">
            <a:spAutoFit/>
          </a:bodyPr>
          <a:lstStyle/>
          <a:p>
            <a:r>
              <a:rPr lang="en-US" altLang="zh-CN" sz="1200"/>
              <a:t>Lieberman-Aiden E, Van Berkum N L, Williams L, et al. Comprehensive mapping of long-range interactions reveals folding principles of the human genome[J]. science, 2009, 326(5950): 289-293. </a:t>
            </a:r>
            <a:endParaRPr lang="en-US" altLang="zh-CN" sz="1200"/>
          </a:p>
        </p:txBody>
      </p:sp>
      <p:sp>
        <p:nvSpPr>
          <p:cNvPr id="73733" name="Rectangle 6"/>
          <p:cNvSpPr>
            <a:spLocks noChangeArrowheads="1"/>
          </p:cNvSpPr>
          <p:nvPr/>
        </p:nvSpPr>
        <p:spPr bwMode="auto">
          <a:xfrm>
            <a:off x="6948488" y="4149725"/>
            <a:ext cx="144462" cy="2303463"/>
          </a:xfrm>
          <a:prstGeom prst="rect">
            <a:avLst/>
          </a:prstGeom>
          <a:noFill/>
          <a:ln w="9525">
            <a:solidFill>
              <a:srgbClr val="FF0000"/>
            </a:solidFill>
            <a:miter lim="800000"/>
          </a:ln>
        </p:spPr>
        <p:txBody>
          <a:bodyPr wrap="none" anchor="ctr"/>
          <a:lstStyle/>
          <a:p>
            <a:endParaRPr lang="zh-CN" altLang="en-US"/>
          </a:p>
        </p:txBody>
      </p:sp>
      <p:sp>
        <p:nvSpPr>
          <p:cNvPr id="73734" name="Rectangle 8"/>
          <p:cNvSpPr>
            <a:spLocks noChangeArrowheads="1"/>
          </p:cNvSpPr>
          <p:nvPr/>
        </p:nvSpPr>
        <p:spPr bwMode="auto">
          <a:xfrm>
            <a:off x="6516688" y="4581525"/>
            <a:ext cx="2376487" cy="215900"/>
          </a:xfrm>
          <a:prstGeom prst="rect">
            <a:avLst/>
          </a:prstGeom>
          <a:noFill/>
          <a:ln w="9525">
            <a:solidFill>
              <a:srgbClr val="FF0000"/>
            </a:solidFill>
            <a:miter lim="800000"/>
          </a:ln>
        </p:spPr>
        <p:txBody>
          <a:bodyPr wrap="none" anchor="ctr"/>
          <a:lstStyle/>
          <a:p>
            <a:endParaRPr lang="zh-CN" altLang="en-US"/>
          </a:p>
        </p:txBody>
      </p:sp>
      <p:sp>
        <p:nvSpPr>
          <p:cNvPr id="73735" name="Rectangle 9"/>
          <p:cNvSpPr>
            <a:spLocks noChangeArrowheads="1"/>
          </p:cNvSpPr>
          <p:nvPr/>
        </p:nvSpPr>
        <p:spPr bwMode="auto">
          <a:xfrm>
            <a:off x="6516688" y="5949950"/>
            <a:ext cx="2376487" cy="215900"/>
          </a:xfrm>
          <a:prstGeom prst="rect">
            <a:avLst/>
          </a:prstGeom>
          <a:noFill/>
          <a:ln w="9525">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2"/>
          <p:cNvSpPr>
            <a:spLocks noGrp="1"/>
          </p:cNvSpPr>
          <p:nvPr>
            <p:ph type="title"/>
          </p:nvPr>
        </p:nvSpPr>
        <p:spPr/>
        <p:txBody>
          <a:bodyPr/>
          <a:lstStyle/>
          <a:p>
            <a:pPr algn="l"/>
            <a:r>
              <a:rPr lang="en-US" altLang="zh-CN" smtClean="0"/>
              <a:t>Hi-C: Computational analysis</a:t>
            </a:r>
            <a:endParaRPr lang="zh-CN" altLang="en-US" smtClean="0"/>
          </a:p>
        </p:txBody>
      </p:sp>
      <p:sp>
        <p:nvSpPr>
          <p:cNvPr id="75778" name="Rectangle 3"/>
          <p:cNvSpPr>
            <a:spLocks noGrp="1"/>
          </p:cNvSpPr>
          <p:nvPr>
            <p:ph type="body" idx="1"/>
          </p:nvPr>
        </p:nvSpPr>
        <p:spPr/>
        <p:txBody>
          <a:bodyPr/>
          <a:lstStyle/>
          <a:p>
            <a:r>
              <a:rPr lang="en-US" altLang="zh-CN" sz="1800" smtClean="0"/>
              <a:t>plaid patterns were consistently seen for all chromosomes. The labels A and B could be assigned so that sets on each chromosome with the same label had correlated contact profiles.</a:t>
            </a:r>
            <a:endParaRPr lang="en-US" altLang="zh-CN" sz="1800" smtClean="0"/>
          </a:p>
          <a:p>
            <a:r>
              <a:rPr lang="en-US" altLang="zh-CN" sz="1800" smtClean="0"/>
              <a:t>These results imply that the genome can be divided into two spatial compartments.</a:t>
            </a:r>
            <a:endParaRPr lang="zh-CN" altLang="en-US" sz="1800" smtClean="0"/>
          </a:p>
        </p:txBody>
      </p:sp>
      <p:sp>
        <p:nvSpPr>
          <p:cNvPr id="75779" name="Rectangle 5"/>
          <p:cNvSpPr>
            <a:spLocks noChangeArrowheads="1"/>
          </p:cNvSpPr>
          <p:nvPr/>
        </p:nvSpPr>
        <p:spPr bwMode="auto">
          <a:xfrm>
            <a:off x="1763713" y="6400800"/>
            <a:ext cx="7380287" cy="457200"/>
          </a:xfrm>
          <a:prstGeom prst="rect">
            <a:avLst/>
          </a:prstGeom>
          <a:noFill/>
          <a:ln w="9525">
            <a:noFill/>
            <a:miter lim="800000"/>
          </a:ln>
        </p:spPr>
        <p:txBody>
          <a:bodyPr anchor="ctr">
            <a:spAutoFit/>
          </a:bodyPr>
          <a:lstStyle/>
          <a:p>
            <a:r>
              <a:rPr lang="en-US" altLang="zh-CN" sz="1200"/>
              <a:t>Lieberman-Aiden E, Van Berkum N L, Williams L, et al. Comprehensive mapping of long-range interactions reveals folding principles of the human genome[J]. science, 2009, 326(5950): 289-293. </a:t>
            </a:r>
            <a:endParaRPr lang="en-US" altLang="zh-CN" sz="1200"/>
          </a:p>
        </p:txBody>
      </p:sp>
      <p:pic>
        <p:nvPicPr>
          <p:cNvPr id="75780" name="Picture 6"/>
          <p:cNvPicPr>
            <a:picLocks noChangeAspect="1" noChangeArrowheads="1"/>
          </p:cNvPicPr>
          <p:nvPr/>
        </p:nvPicPr>
        <p:blipFill>
          <a:blip r:embed="rId1"/>
          <a:srcRect/>
          <a:stretch>
            <a:fillRect/>
          </a:stretch>
        </p:blipFill>
        <p:spPr bwMode="auto">
          <a:xfrm>
            <a:off x="2700338" y="2765425"/>
            <a:ext cx="4176712" cy="3687763"/>
          </a:xfrm>
          <a:prstGeom prst="rect">
            <a:avLst/>
          </a:prstGeom>
          <a:noFill/>
          <a:ln w="9525">
            <a:noFill/>
            <a:miter lim="800000"/>
            <a:headEnd/>
            <a:tailEnd/>
          </a:ln>
        </p:spPr>
      </p:pic>
      <p:sp>
        <p:nvSpPr>
          <p:cNvPr id="75781" name="Text Box 6"/>
          <p:cNvSpPr txBox="1">
            <a:spLocks noChangeArrowheads="1"/>
          </p:cNvSpPr>
          <p:nvPr/>
        </p:nvSpPr>
        <p:spPr bwMode="auto">
          <a:xfrm>
            <a:off x="7143750" y="4168775"/>
            <a:ext cx="1073150" cy="366713"/>
          </a:xfrm>
          <a:prstGeom prst="rect">
            <a:avLst/>
          </a:prstGeom>
          <a:noFill/>
          <a:ln w="9525">
            <a:noFill/>
            <a:miter lim="800000"/>
          </a:ln>
        </p:spPr>
        <p:txBody>
          <a:bodyPr wrap="none">
            <a:spAutoFit/>
          </a:bodyPr>
          <a:lstStyle/>
          <a:p>
            <a:r>
              <a:rPr lang="en-US" altLang="zh-CN"/>
              <a:t>3D-FISH</a:t>
            </a:r>
            <a:endParaRPr lang="en-US" altLang="zh-C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2"/>
          <p:cNvSpPr>
            <a:spLocks noGrp="1"/>
          </p:cNvSpPr>
          <p:nvPr>
            <p:ph type="title"/>
          </p:nvPr>
        </p:nvSpPr>
        <p:spPr/>
        <p:txBody>
          <a:bodyPr/>
          <a:lstStyle/>
          <a:p>
            <a:pPr algn="l"/>
            <a:r>
              <a:rPr lang="en-US" altLang="zh-CN" smtClean="0"/>
              <a:t>Hi-C: Computational analysis</a:t>
            </a:r>
            <a:endParaRPr lang="zh-CN" altLang="en-US" smtClean="0"/>
          </a:p>
        </p:txBody>
      </p:sp>
      <p:sp>
        <p:nvSpPr>
          <p:cNvPr id="77826" name="Rectangle 3"/>
          <p:cNvSpPr>
            <a:spLocks noGrp="1"/>
          </p:cNvSpPr>
          <p:nvPr>
            <p:ph type="body" idx="1"/>
          </p:nvPr>
        </p:nvSpPr>
        <p:spPr/>
        <p:txBody>
          <a:bodyPr/>
          <a:lstStyle/>
          <a:p>
            <a:r>
              <a:rPr lang="en-US" altLang="zh-CN" smtClean="0"/>
              <a:t>Compartment A correlates strongly with the presence of</a:t>
            </a:r>
            <a:endParaRPr lang="en-US" altLang="zh-CN" smtClean="0"/>
          </a:p>
          <a:p>
            <a:pPr lvl="1"/>
            <a:r>
              <a:rPr lang="en-US" altLang="zh-CN" smtClean="0"/>
              <a:t>Genes</a:t>
            </a:r>
            <a:endParaRPr lang="en-US" altLang="zh-CN" smtClean="0"/>
          </a:p>
          <a:p>
            <a:pPr lvl="1"/>
            <a:r>
              <a:rPr lang="en-US" altLang="zh-CN" smtClean="0"/>
              <a:t>Higher expression</a:t>
            </a:r>
            <a:endParaRPr lang="en-US" altLang="zh-CN" smtClean="0"/>
          </a:p>
          <a:p>
            <a:pPr lvl="1"/>
            <a:r>
              <a:rPr lang="en-US" altLang="zh-CN" smtClean="0"/>
              <a:t>Accessible chromation activating (H3K36 trimethylation) and repressive (H3K27 trimethylation) chromation marks.</a:t>
            </a:r>
            <a:endParaRPr lang="en-US" altLang="zh-CN" smtClean="0"/>
          </a:p>
          <a:p>
            <a:r>
              <a:rPr lang="en-US" altLang="zh-CN" smtClean="0"/>
              <a:t>Thus, compartment A is more closely associated with open, accessible, activately transcribed chromatin.</a:t>
            </a:r>
            <a:endParaRPr lang="en-US" altLang="zh-CN"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p:cNvSpPr>
          <p:nvPr>
            <p:ph type="title"/>
          </p:nvPr>
        </p:nvSpPr>
        <p:spPr/>
        <p:txBody>
          <a:bodyPr/>
          <a:lstStyle/>
          <a:p>
            <a:pPr algn="l"/>
            <a:r>
              <a:rPr lang="en-US" altLang="zh-CN" smtClean="0"/>
              <a:t>Normalizing Hi-C data</a:t>
            </a:r>
            <a:endParaRPr lang="en-US" altLang="zh-CN" smtClean="0"/>
          </a:p>
        </p:txBody>
      </p:sp>
      <p:sp>
        <p:nvSpPr>
          <p:cNvPr id="78850" name="Rectangle 3"/>
          <p:cNvSpPr>
            <a:spLocks noGrp="1"/>
          </p:cNvSpPr>
          <p:nvPr>
            <p:ph type="body" idx="1"/>
          </p:nvPr>
        </p:nvSpPr>
        <p:spPr/>
        <p:txBody>
          <a:bodyPr/>
          <a:lstStyle/>
          <a:p>
            <a:r>
              <a:rPr lang="en-US" altLang="zh-CN" sz="2800" smtClean="0"/>
              <a:t>In Hi-C, the frequency of chromatin interaction is represented by the number of paired-end reads linking two genomic sequences. In principle, higher counts indicate increased frequency of chromatin interaction and closer spatial distance between the two sequences, but </a:t>
            </a:r>
            <a:r>
              <a:rPr lang="en-US" altLang="zh-CN" sz="2800" smtClean="0">
                <a:solidFill>
                  <a:srgbClr val="FF3300"/>
                </a:solidFill>
              </a:rPr>
              <a:t>systematic biases</a:t>
            </a:r>
            <a:r>
              <a:rPr lang="en-US" altLang="zh-CN" sz="2800" smtClean="0"/>
              <a:t> in the data can greatly affect interpretation.</a:t>
            </a:r>
            <a:endParaRPr lang="en-US" altLang="zh-CN" sz="2800" smtClean="0"/>
          </a:p>
          <a:p>
            <a:r>
              <a:rPr lang="en-US" altLang="zh-CN" sz="2800" smtClean="0"/>
              <a:t>In the remaining time, we will examine the reasons for these biases and then present a methodology that uses a generalized linear model to correct for bias.</a:t>
            </a:r>
            <a:endParaRPr lang="en-US" altLang="zh-CN" sz="280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p:nvPr>
        </p:nvSpPr>
        <p:spPr/>
        <p:txBody>
          <a:bodyPr/>
          <a:lstStyle/>
          <a:p>
            <a:pPr algn="l"/>
            <a:r>
              <a:rPr lang="en-US" altLang="zh-CN" smtClean="0"/>
              <a:t>Problems</a:t>
            </a:r>
            <a:endParaRPr lang="en-US" altLang="zh-CN" smtClean="0"/>
          </a:p>
        </p:txBody>
      </p:sp>
      <p:sp>
        <p:nvSpPr>
          <p:cNvPr id="32770" name="Rectangle 3"/>
          <p:cNvSpPr>
            <a:spLocks noGrp="1"/>
          </p:cNvSpPr>
          <p:nvPr>
            <p:ph type="body" idx="1"/>
          </p:nvPr>
        </p:nvSpPr>
        <p:spPr/>
        <p:txBody>
          <a:bodyPr/>
          <a:lstStyle/>
          <a:p>
            <a:r>
              <a:rPr lang="en-US" altLang="zh-CN" smtClean="0">
                <a:solidFill>
                  <a:srgbClr val="969696"/>
                </a:solidFill>
              </a:rPr>
              <a:t>Development of Hi-C</a:t>
            </a:r>
            <a:endParaRPr lang="en-US" altLang="zh-CN" smtClean="0">
              <a:solidFill>
                <a:srgbClr val="969696"/>
              </a:solidFill>
            </a:endParaRPr>
          </a:p>
          <a:p>
            <a:r>
              <a:rPr lang="en-US" altLang="zh-CN" smtClean="0"/>
              <a:t>Correlation Analysis</a:t>
            </a:r>
            <a:endParaRPr lang="en-US" altLang="zh-CN" smtClean="0"/>
          </a:p>
          <a:p>
            <a:r>
              <a:rPr lang="en-US" altLang="zh-CN" smtClean="0"/>
              <a:t>Hi-C on the Chromosome Scale</a:t>
            </a:r>
            <a:endParaRPr lang="en-US" altLang="zh-CN" smtClean="0"/>
          </a:p>
          <a:p>
            <a:r>
              <a:rPr lang="en-US" altLang="zh-CN" smtClean="0"/>
              <a:t>Hi-C on the Genome Scale</a:t>
            </a:r>
            <a:endParaRPr lang="en-US" altLang="zh-CN" smtClean="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2"/>
          <p:cNvSpPr>
            <a:spLocks noGrp="1"/>
          </p:cNvSpPr>
          <p:nvPr>
            <p:ph type="title"/>
          </p:nvPr>
        </p:nvSpPr>
        <p:spPr/>
        <p:txBody>
          <a:bodyPr/>
          <a:lstStyle/>
          <a:p>
            <a:pPr algn="l"/>
            <a:r>
              <a:rPr lang="en-US" altLang="zh-CN" smtClean="0"/>
              <a:t>Systematic biases in Hi-C data</a:t>
            </a:r>
            <a:endParaRPr lang="en-US" altLang="zh-CN" smtClean="0"/>
          </a:p>
        </p:txBody>
      </p:sp>
      <p:sp>
        <p:nvSpPr>
          <p:cNvPr id="79874" name="Rectangle 3"/>
          <p:cNvSpPr>
            <a:spLocks noGrp="1"/>
          </p:cNvSpPr>
          <p:nvPr>
            <p:ph type="body" idx="1"/>
          </p:nvPr>
        </p:nvSpPr>
        <p:spPr/>
        <p:txBody>
          <a:bodyPr/>
          <a:lstStyle/>
          <a:p>
            <a:pPr>
              <a:lnSpc>
                <a:spcPct val="90000"/>
              </a:lnSpc>
            </a:pPr>
            <a:r>
              <a:rPr lang="en-US" altLang="zh-CN" sz="2000" smtClean="0"/>
              <a:t>Note here that most of the reads are located with 500bp of the HindIII (or Ncol) restriction sites.</a:t>
            </a:r>
            <a:endParaRPr lang="en-US" altLang="zh-CN" sz="2000" smtClean="0"/>
          </a:p>
          <a:p>
            <a:pPr>
              <a:lnSpc>
                <a:spcPct val="90000"/>
              </a:lnSpc>
            </a:pPr>
            <a:r>
              <a:rPr lang="en-US" altLang="zh-CN" sz="2000" smtClean="0"/>
              <a:t>This is as expected given that the size selection parameter in the experiment was 500bp.</a:t>
            </a:r>
            <a:endParaRPr lang="en-US" altLang="zh-CN" sz="2000" smtClean="0"/>
          </a:p>
          <a:p>
            <a:pPr>
              <a:lnSpc>
                <a:spcPct val="90000"/>
              </a:lnSpc>
            </a:pPr>
            <a:r>
              <a:rPr lang="en-US" altLang="zh-CN" sz="2000" smtClean="0"/>
              <a:t>However, there are additional reads distributed nearly uniformly across the entire fragment – likely to represent artifacts.</a:t>
            </a:r>
            <a:endParaRPr lang="en-US" altLang="zh-CN" sz="2000" smtClean="0"/>
          </a:p>
        </p:txBody>
      </p:sp>
      <p:sp>
        <p:nvSpPr>
          <p:cNvPr id="79875" name="Rectangle 4"/>
          <p:cNvSpPr>
            <a:spLocks noChangeArrowheads="1"/>
          </p:cNvSpPr>
          <p:nvPr/>
        </p:nvSpPr>
        <p:spPr bwMode="auto">
          <a:xfrm>
            <a:off x="1655763" y="6340475"/>
            <a:ext cx="7488237" cy="517525"/>
          </a:xfrm>
          <a:prstGeom prst="rect">
            <a:avLst/>
          </a:prstGeom>
          <a:noFill/>
          <a:ln w="9525">
            <a:noFill/>
            <a:miter lim="800000"/>
          </a:ln>
        </p:spPr>
        <p:txBody>
          <a:bodyPr anchor="ctr">
            <a:spAutoFit/>
          </a:bodyPr>
          <a:lstStyle/>
          <a:p>
            <a:r>
              <a:rPr lang="en-US" altLang="zh-CN" sz="1400"/>
              <a:t>Yaffe E, Tanay A. Probabilistic modeling of Hi-C contact maps eliminates systematic biases to characterize global chromosomal architecture[J]. Nature genetics, 2011, 43(11): 1059. </a:t>
            </a:r>
            <a:endParaRPr lang="en-US" altLang="zh-CN" sz="1400"/>
          </a:p>
        </p:txBody>
      </p:sp>
      <p:pic>
        <p:nvPicPr>
          <p:cNvPr id="79876" name="Picture 5"/>
          <p:cNvPicPr>
            <a:picLocks noChangeAspect="1" noChangeArrowheads="1"/>
          </p:cNvPicPr>
          <p:nvPr/>
        </p:nvPicPr>
        <p:blipFill>
          <a:blip r:embed="rId1"/>
          <a:srcRect/>
          <a:stretch>
            <a:fillRect/>
          </a:stretch>
        </p:blipFill>
        <p:spPr bwMode="auto">
          <a:xfrm>
            <a:off x="539750" y="3573463"/>
            <a:ext cx="8064500" cy="2573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p:cNvSpPr>
          <p:nvPr>
            <p:ph type="title"/>
          </p:nvPr>
        </p:nvSpPr>
        <p:spPr/>
        <p:txBody>
          <a:bodyPr/>
          <a:lstStyle/>
          <a:p>
            <a:pPr algn="l"/>
            <a:r>
              <a:rPr lang="en-US" altLang="zh-CN" smtClean="0"/>
              <a:t>Systematic biases in Hi-C data</a:t>
            </a:r>
            <a:endParaRPr lang="zh-CN" altLang="en-US" smtClean="0"/>
          </a:p>
        </p:txBody>
      </p:sp>
      <p:sp>
        <p:nvSpPr>
          <p:cNvPr id="80898" name="Rectangle 3"/>
          <p:cNvSpPr>
            <a:spLocks noGrp="1"/>
          </p:cNvSpPr>
          <p:nvPr>
            <p:ph type="body" idx="1"/>
          </p:nvPr>
        </p:nvSpPr>
        <p:spPr/>
        <p:txBody>
          <a:bodyPr/>
          <a:lstStyle/>
          <a:p>
            <a:pPr>
              <a:lnSpc>
                <a:spcPct val="90000"/>
              </a:lnSpc>
            </a:pPr>
            <a:r>
              <a:rPr lang="en-US" altLang="zh-CN" sz="2000" smtClean="0"/>
              <a:t>(c) Length of restriction fragments (in other words, the distance between adjacent cutter sites) represents another source of bias.</a:t>
            </a:r>
            <a:endParaRPr lang="en-US" altLang="zh-CN" sz="2000" smtClean="0"/>
          </a:p>
          <a:p>
            <a:pPr>
              <a:lnSpc>
                <a:spcPct val="90000"/>
              </a:lnSpc>
            </a:pPr>
            <a:r>
              <a:rPr lang="en-US" altLang="zh-CN" sz="2000" smtClean="0"/>
              <a:t>For example, long and short fragments may have variable ligation efficiencies or compete differently on ligations with cis and trans fragment ends.</a:t>
            </a:r>
            <a:endParaRPr lang="en-US" altLang="zh-CN" sz="2000" smtClean="0"/>
          </a:p>
          <a:p>
            <a:pPr>
              <a:lnSpc>
                <a:spcPct val="90000"/>
              </a:lnSpc>
            </a:pPr>
            <a:r>
              <a:rPr lang="en-US" altLang="zh-CN" sz="2000" smtClean="0"/>
              <a:t>(d) Restriction fragment lengths are indeed correlated with trans-contact probabilities.</a:t>
            </a:r>
            <a:endParaRPr lang="en-US" altLang="zh-CN" sz="2000" smtClean="0"/>
          </a:p>
        </p:txBody>
      </p:sp>
      <p:pic>
        <p:nvPicPr>
          <p:cNvPr id="80899" name="Picture 4"/>
          <p:cNvPicPr>
            <a:picLocks noChangeAspect="1" noChangeArrowheads="1"/>
          </p:cNvPicPr>
          <p:nvPr/>
        </p:nvPicPr>
        <p:blipFill>
          <a:blip r:embed="rId1"/>
          <a:srcRect/>
          <a:stretch>
            <a:fillRect/>
          </a:stretch>
        </p:blipFill>
        <p:spPr bwMode="auto">
          <a:xfrm>
            <a:off x="468313" y="3716338"/>
            <a:ext cx="8388350" cy="2560637"/>
          </a:xfrm>
          <a:prstGeom prst="rect">
            <a:avLst/>
          </a:prstGeom>
          <a:noFill/>
          <a:ln w="9525">
            <a:noFill/>
            <a:miter lim="800000"/>
            <a:headEnd/>
            <a:tailEnd/>
          </a:ln>
        </p:spPr>
      </p:pic>
      <p:sp>
        <p:nvSpPr>
          <p:cNvPr id="80900" name="Rectangle 5"/>
          <p:cNvSpPr>
            <a:spLocks noChangeArrowheads="1"/>
          </p:cNvSpPr>
          <p:nvPr/>
        </p:nvSpPr>
        <p:spPr bwMode="auto">
          <a:xfrm>
            <a:off x="1655763" y="6340475"/>
            <a:ext cx="7488237" cy="517525"/>
          </a:xfrm>
          <a:prstGeom prst="rect">
            <a:avLst/>
          </a:prstGeom>
          <a:noFill/>
          <a:ln w="9525">
            <a:noFill/>
            <a:miter lim="800000"/>
          </a:ln>
        </p:spPr>
        <p:txBody>
          <a:bodyPr anchor="ctr">
            <a:spAutoFit/>
          </a:bodyPr>
          <a:lstStyle/>
          <a:p>
            <a:r>
              <a:rPr lang="en-US" altLang="zh-CN" sz="1400"/>
              <a:t>Yaffe E, Tanay A. Probabilistic modeling of Hi-C contact maps eliminates systematic biases to characterize global chromosomal architecture[J]. Nature genetics, 2011, 43(11): 1059. </a:t>
            </a:r>
            <a:endParaRPr lang="en-US" altLang="zh-CN" sz="140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2"/>
          <p:cNvSpPr>
            <a:spLocks noGrp="1"/>
          </p:cNvSpPr>
          <p:nvPr>
            <p:ph type="title"/>
          </p:nvPr>
        </p:nvSpPr>
        <p:spPr/>
        <p:txBody>
          <a:bodyPr/>
          <a:lstStyle/>
          <a:p>
            <a:pPr algn="l"/>
            <a:r>
              <a:rPr lang="en-US" altLang="zh-CN" sz="3600" smtClean="0"/>
              <a:t>Systematic biases in Hi-C data: G/C content</a:t>
            </a:r>
            <a:endParaRPr lang="en-US" altLang="zh-CN" sz="3600" smtClean="0"/>
          </a:p>
        </p:txBody>
      </p:sp>
      <p:sp>
        <p:nvSpPr>
          <p:cNvPr id="81922" name="Rectangle 3"/>
          <p:cNvSpPr>
            <a:spLocks noGrp="1"/>
          </p:cNvSpPr>
          <p:nvPr>
            <p:ph type="body" idx="1"/>
          </p:nvPr>
        </p:nvSpPr>
        <p:spPr/>
        <p:txBody>
          <a:bodyPr/>
          <a:lstStyle/>
          <a:p>
            <a:r>
              <a:rPr lang="en-US" altLang="zh-CN" sz="2400" smtClean="0"/>
              <a:t>A known major source of bias in sequencing experiments is the nucleotide composition of the DNA under study.</a:t>
            </a:r>
            <a:endParaRPr lang="en-US" altLang="zh-CN" sz="2400" smtClean="0"/>
          </a:p>
          <a:p>
            <a:r>
              <a:rPr lang="en-US" altLang="zh-CN" sz="2400" smtClean="0"/>
              <a:t>G/C content had a major effect on the Hi-C data, but in different ways for HindIII and Ncol data.</a:t>
            </a:r>
            <a:endParaRPr lang="en-US" altLang="zh-CN" sz="2400" smtClean="0"/>
          </a:p>
        </p:txBody>
      </p:sp>
      <p:pic>
        <p:nvPicPr>
          <p:cNvPr id="81923" name="Picture 4"/>
          <p:cNvPicPr>
            <a:picLocks noChangeAspect="1" noChangeArrowheads="1"/>
          </p:cNvPicPr>
          <p:nvPr/>
        </p:nvPicPr>
        <p:blipFill>
          <a:blip r:embed="rId1"/>
          <a:srcRect/>
          <a:stretch>
            <a:fillRect/>
          </a:stretch>
        </p:blipFill>
        <p:spPr bwMode="auto">
          <a:xfrm>
            <a:off x="179388" y="3429000"/>
            <a:ext cx="8856662" cy="2609850"/>
          </a:xfrm>
          <a:prstGeom prst="rect">
            <a:avLst/>
          </a:prstGeom>
          <a:noFill/>
          <a:ln w="9525">
            <a:noFill/>
            <a:miter lim="800000"/>
            <a:headEnd/>
            <a:tailEnd/>
          </a:ln>
        </p:spPr>
      </p:pic>
      <p:sp>
        <p:nvSpPr>
          <p:cNvPr id="81924" name="Rectangle 5"/>
          <p:cNvSpPr>
            <a:spLocks noChangeArrowheads="1"/>
          </p:cNvSpPr>
          <p:nvPr/>
        </p:nvSpPr>
        <p:spPr bwMode="auto">
          <a:xfrm>
            <a:off x="1655763" y="6059488"/>
            <a:ext cx="7488237" cy="825500"/>
          </a:xfrm>
          <a:prstGeom prst="rect">
            <a:avLst/>
          </a:prstGeom>
          <a:noFill/>
          <a:ln w="9525">
            <a:noFill/>
            <a:miter lim="800000"/>
          </a:ln>
        </p:spPr>
        <p:txBody>
          <a:bodyPr anchor="ctr">
            <a:spAutoFit/>
          </a:bodyPr>
          <a:lstStyle/>
          <a:p>
            <a:r>
              <a:rPr lang="en-US" altLang="zh-CN" sz="1600"/>
              <a:t>Yaffe E, Tanay A. Probabilistic modeling of Hi-C contact maps eliminates systematic biases to characterize global chromosomal architecture[J]. Nature genetics, 2011, 43(11): 1059. </a:t>
            </a:r>
            <a:endParaRPr lang="en-US" altLang="zh-CN" sz="160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p:cNvSpPr>
          <p:nvPr>
            <p:ph type="title"/>
          </p:nvPr>
        </p:nvSpPr>
        <p:spPr/>
        <p:txBody>
          <a:bodyPr/>
          <a:lstStyle/>
          <a:p>
            <a:pPr algn="l"/>
            <a:r>
              <a:rPr lang="en-US" altLang="zh-CN" sz="3600" smtClean="0"/>
              <a:t>Systematic bias in Hi-C data: Mapability</a:t>
            </a:r>
            <a:endParaRPr lang="en-US" altLang="zh-CN" sz="3600" smtClean="0"/>
          </a:p>
        </p:txBody>
      </p:sp>
      <p:sp>
        <p:nvSpPr>
          <p:cNvPr id="82946" name="Rectangle 3"/>
          <p:cNvSpPr>
            <a:spLocks noGrp="1"/>
          </p:cNvSpPr>
          <p:nvPr>
            <p:ph type="body" idx="1"/>
          </p:nvPr>
        </p:nvSpPr>
        <p:spPr/>
        <p:txBody>
          <a:bodyPr/>
          <a:lstStyle/>
          <a:p>
            <a:r>
              <a:rPr lang="en-US" altLang="zh-CN" smtClean="0"/>
              <a:t>Mapability is predicted and confirmed to have a linear effect on the estimated trans-contact probabilities.</a:t>
            </a:r>
            <a:endParaRPr lang="en-US" altLang="zh-CN" smtClean="0"/>
          </a:p>
        </p:txBody>
      </p:sp>
      <p:pic>
        <p:nvPicPr>
          <p:cNvPr id="82947" name="Picture 4"/>
          <p:cNvPicPr>
            <a:picLocks noChangeAspect="1" noChangeArrowheads="1"/>
          </p:cNvPicPr>
          <p:nvPr/>
        </p:nvPicPr>
        <p:blipFill>
          <a:blip r:embed="rId1"/>
          <a:srcRect/>
          <a:stretch>
            <a:fillRect/>
          </a:stretch>
        </p:blipFill>
        <p:spPr bwMode="auto">
          <a:xfrm>
            <a:off x="171450" y="3511550"/>
            <a:ext cx="8864600" cy="2408238"/>
          </a:xfrm>
          <a:prstGeom prst="rect">
            <a:avLst/>
          </a:prstGeom>
          <a:noFill/>
          <a:ln w="9525">
            <a:noFill/>
            <a:miter lim="800000"/>
            <a:headEnd/>
            <a:tailEnd/>
          </a:ln>
        </p:spPr>
      </p:pic>
      <p:sp>
        <p:nvSpPr>
          <p:cNvPr id="82948" name="Rectangle 5"/>
          <p:cNvSpPr>
            <a:spLocks noChangeArrowheads="1"/>
          </p:cNvSpPr>
          <p:nvPr/>
        </p:nvSpPr>
        <p:spPr bwMode="auto">
          <a:xfrm>
            <a:off x="1655763" y="6059488"/>
            <a:ext cx="7488237" cy="825500"/>
          </a:xfrm>
          <a:prstGeom prst="rect">
            <a:avLst/>
          </a:prstGeom>
          <a:noFill/>
          <a:ln w="9525">
            <a:noFill/>
            <a:miter lim="800000"/>
          </a:ln>
        </p:spPr>
        <p:txBody>
          <a:bodyPr anchor="ctr">
            <a:spAutoFit/>
          </a:bodyPr>
          <a:lstStyle/>
          <a:p>
            <a:r>
              <a:rPr lang="en-US" altLang="zh-CN" sz="1600"/>
              <a:t>Yaffe E, Tanay A. Probabilistic modeling of Hi-C contact maps eliminates systematic biases to characterize global chromosomal architecture[J]. Nature genetics, 2011, 43(11): 1059. </a:t>
            </a:r>
            <a:endParaRPr lang="en-US" altLang="zh-CN" sz="160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a:spLocks noGrp="1"/>
          </p:cNvSpPr>
          <p:nvPr>
            <p:ph type="title"/>
          </p:nvPr>
        </p:nvSpPr>
        <p:spPr/>
        <p:txBody>
          <a:bodyPr/>
          <a:lstStyle/>
          <a:p>
            <a:pPr algn="l"/>
            <a:r>
              <a:rPr lang="en-US" altLang="zh-CN" smtClean="0"/>
              <a:t>Poisson regression: GLMs</a:t>
            </a:r>
            <a:endParaRPr lang="en-US" altLang="zh-CN" smtClean="0"/>
          </a:p>
        </p:txBody>
      </p:sp>
      <p:sp>
        <p:nvSpPr>
          <p:cNvPr id="83970" name="Rectangle 3"/>
          <p:cNvSpPr>
            <a:spLocks noGrp="1"/>
          </p:cNvSpPr>
          <p:nvPr>
            <p:ph type="body" idx="1"/>
          </p:nvPr>
        </p:nvSpPr>
        <p:spPr/>
        <p:txBody>
          <a:bodyPr/>
          <a:lstStyle/>
          <a:p>
            <a:r>
              <a:rPr lang="en-US" altLang="zh-CN" smtClean="0"/>
              <a:t>In the final section of this introduction, we will examine a method called </a:t>
            </a:r>
            <a:r>
              <a:rPr lang="en-US" altLang="zh-CN" smtClean="0">
                <a:solidFill>
                  <a:srgbClr val="FF3300"/>
                </a:solidFill>
              </a:rPr>
              <a:t>HiCNorm</a:t>
            </a:r>
            <a:r>
              <a:rPr lang="en-US" altLang="zh-CN" smtClean="0"/>
              <a:t>, which is a normalization approach for removing biases in Hi-C data via </a:t>
            </a:r>
            <a:r>
              <a:rPr lang="en-US" altLang="zh-CN" smtClean="0">
                <a:solidFill>
                  <a:srgbClr val="FF3300"/>
                </a:solidFill>
              </a:rPr>
              <a:t>Poisson regression</a:t>
            </a:r>
            <a:r>
              <a:rPr lang="en-US" altLang="zh-CN" smtClean="0"/>
              <a:t>. We will first introduce the topic of </a:t>
            </a:r>
            <a:r>
              <a:rPr lang="en-US" altLang="zh-CN" smtClean="0">
                <a:solidFill>
                  <a:srgbClr val="FF3300"/>
                </a:solidFill>
              </a:rPr>
              <a:t>generalized linear model</a:t>
            </a:r>
            <a:r>
              <a:rPr lang="en-US" altLang="zh-CN" smtClean="0"/>
              <a:t>, Poisson regression, and then show how it was used to allow an efficient and effective normalization of Hi-C data.</a:t>
            </a:r>
            <a:endParaRPr lang="en-US" altLang="zh-CN"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a:lstStyle/>
          <a:p>
            <a:pPr algn="l"/>
            <a:r>
              <a:rPr lang="en-US" altLang="zh-CN" smtClean="0"/>
              <a:t>Generalized linear models (GLM)</a:t>
            </a:r>
            <a:endParaRPr lang="en-US" altLang="zh-CN" smtClean="0"/>
          </a:p>
        </p:txBody>
      </p:sp>
      <p:sp>
        <p:nvSpPr>
          <p:cNvPr id="86018" name="Rectangle 3"/>
          <p:cNvSpPr>
            <a:spLocks noGrp="1"/>
          </p:cNvSpPr>
          <p:nvPr>
            <p:ph type="body" idx="1"/>
          </p:nvPr>
        </p:nvSpPr>
        <p:spPr/>
        <p:txBody>
          <a:bodyPr/>
          <a:lstStyle/>
          <a:p>
            <a:r>
              <a:rPr lang="en-US" altLang="zh-CN" smtClean="0"/>
              <a:t>The simple straight-line regression model has the form:</a:t>
            </a:r>
            <a:endParaRPr lang="en-US" altLang="zh-CN" smtClean="0"/>
          </a:p>
          <a:p>
            <a:endParaRPr lang="en-US" altLang="zh-CN" smtClean="0"/>
          </a:p>
          <a:p>
            <a:endParaRPr lang="en-US" altLang="zh-CN" smtClean="0"/>
          </a:p>
          <a:p>
            <a:r>
              <a:rPr lang="en-US" altLang="zh-CN" smtClean="0"/>
              <a:t>The regression model can be written, equivalently</a:t>
            </a:r>
            <a:endParaRPr lang="en-US" altLang="zh-CN" smtClean="0"/>
          </a:p>
          <a:p>
            <a:endParaRPr lang="en-US" altLang="zh-CN" smtClean="0"/>
          </a:p>
          <a:p>
            <a:endParaRPr lang="en-US" altLang="zh-CN" smtClean="0"/>
          </a:p>
        </p:txBody>
      </p:sp>
      <p:pic>
        <p:nvPicPr>
          <p:cNvPr id="86019" name="Picture 4"/>
          <p:cNvPicPr>
            <a:picLocks noChangeAspect="1" noChangeArrowheads="1"/>
          </p:cNvPicPr>
          <p:nvPr/>
        </p:nvPicPr>
        <p:blipFill>
          <a:blip r:embed="rId1"/>
          <a:srcRect/>
          <a:stretch>
            <a:fillRect/>
          </a:stretch>
        </p:blipFill>
        <p:spPr bwMode="auto">
          <a:xfrm>
            <a:off x="2555875" y="2781300"/>
            <a:ext cx="3671888" cy="785813"/>
          </a:xfrm>
          <a:prstGeom prst="rect">
            <a:avLst/>
          </a:prstGeom>
          <a:noFill/>
          <a:ln w="9525">
            <a:noFill/>
            <a:miter lim="800000"/>
            <a:headEnd/>
            <a:tailEnd/>
          </a:ln>
        </p:spPr>
      </p:pic>
      <p:pic>
        <p:nvPicPr>
          <p:cNvPr id="86020" name="Picture 5"/>
          <p:cNvPicPr>
            <a:picLocks noChangeAspect="1" noChangeArrowheads="1"/>
          </p:cNvPicPr>
          <p:nvPr/>
        </p:nvPicPr>
        <p:blipFill>
          <a:blip r:embed="rId2"/>
          <a:srcRect/>
          <a:stretch>
            <a:fillRect/>
          </a:stretch>
        </p:blipFill>
        <p:spPr bwMode="auto">
          <a:xfrm>
            <a:off x="3203575" y="5157788"/>
            <a:ext cx="2520950" cy="695325"/>
          </a:xfrm>
          <a:prstGeom prst="rect">
            <a:avLst/>
          </a:prstGeom>
          <a:noFill/>
          <a:ln w="9525">
            <a:noFill/>
            <a:miter lim="800000"/>
            <a:headEnd/>
            <a:tailEnd/>
          </a:ln>
        </p:spPr>
      </p:pic>
      <p:sp>
        <p:nvSpPr>
          <p:cNvPr id="86021" name="Text Box 6"/>
          <p:cNvSpPr txBox="1">
            <a:spLocks noChangeArrowheads="1"/>
          </p:cNvSpPr>
          <p:nvPr/>
        </p:nvSpPr>
        <p:spPr bwMode="auto">
          <a:xfrm>
            <a:off x="7288213" y="3016250"/>
            <a:ext cx="463550" cy="366713"/>
          </a:xfrm>
          <a:prstGeom prst="rect">
            <a:avLst/>
          </a:prstGeom>
          <a:noFill/>
          <a:ln w="9525">
            <a:noFill/>
            <a:miter lim="800000"/>
          </a:ln>
        </p:spPr>
        <p:txBody>
          <a:bodyPr wrap="none">
            <a:spAutoFit/>
          </a:bodyPr>
          <a:lstStyle/>
          <a:p>
            <a:r>
              <a:rPr lang="en-US" altLang="zh-CN"/>
              <a:t>(1)</a:t>
            </a:r>
            <a:endParaRPr lang="en-US" altLang="zh-CN"/>
          </a:p>
        </p:txBody>
      </p:sp>
      <p:sp>
        <p:nvSpPr>
          <p:cNvPr id="86022" name="Text Box 7"/>
          <p:cNvSpPr txBox="1">
            <a:spLocks noChangeArrowheads="1"/>
          </p:cNvSpPr>
          <p:nvPr/>
        </p:nvSpPr>
        <p:spPr bwMode="auto">
          <a:xfrm>
            <a:off x="7308850" y="5300663"/>
            <a:ext cx="463550" cy="366712"/>
          </a:xfrm>
          <a:prstGeom prst="rect">
            <a:avLst/>
          </a:prstGeom>
          <a:noFill/>
          <a:ln w="9525">
            <a:noFill/>
            <a:miter lim="800000"/>
          </a:ln>
        </p:spPr>
        <p:txBody>
          <a:bodyPr wrap="none">
            <a:spAutoFit/>
          </a:bodyPr>
          <a:lstStyle/>
          <a:p>
            <a:r>
              <a:rPr lang="en-US" altLang="zh-CN"/>
              <a:t>(2)</a:t>
            </a:r>
            <a:endParaRPr lang="en-US" altLang="zh-C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p:cNvSpPr>
          <p:nvPr>
            <p:ph type="title"/>
          </p:nvPr>
        </p:nvSpPr>
        <p:spPr/>
        <p:txBody>
          <a:bodyPr/>
          <a:lstStyle/>
          <a:p>
            <a:pPr algn="l"/>
            <a:r>
              <a:rPr lang="en-US" altLang="zh-CN" smtClean="0"/>
              <a:t>Generalized linear models (GLM)</a:t>
            </a:r>
            <a:endParaRPr lang="zh-CN" altLang="en-US" smtClean="0"/>
          </a:p>
        </p:txBody>
      </p:sp>
      <p:sp>
        <p:nvSpPr>
          <p:cNvPr id="88066" name="Rectangle 3"/>
          <p:cNvSpPr>
            <a:spLocks noGrp="1"/>
          </p:cNvSpPr>
          <p:nvPr>
            <p:ph type="body" idx="1"/>
          </p:nvPr>
        </p:nvSpPr>
        <p:spPr/>
        <p:txBody>
          <a:bodyPr/>
          <a:lstStyle/>
          <a:p>
            <a:pPr>
              <a:lnSpc>
                <a:spcPct val="80000"/>
              </a:lnSpc>
            </a:pPr>
            <a:r>
              <a:rPr lang="en-US" altLang="zh-CN" sz="2800" smtClean="0"/>
              <a:t>GLM is a generalization of equation (2), which allows a transformation of the left-hand side of the equation. In other words:</a:t>
            </a:r>
            <a:endParaRPr lang="en-US" altLang="zh-CN" sz="2800" smtClean="0"/>
          </a:p>
          <a:p>
            <a:pPr>
              <a:lnSpc>
                <a:spcPct val="80000"/>
              </a:lnSpc>
            </a:pPr>
            <a:endParaRPr lang="en-US" altLang="zh-CN" sz="2800" smtClean="0"/>
          </a:p>
          <a:p>
            <a:pPr>
              <a:lnSpc>
                <a:spcPct val="80000"/>
              </a:lnSpc>
            </a:pPr>
            <a:endParaRPr lang="en-US" altLang="zh-CN" sz="2800" smtClean="0"/>
          </a:p>
          <a:p>
            <a:pPr>
              <a:lnSpc>
                <a:spcPct val="80000"/>
              </a:lnSpc>
            </a:pPr>
            <a:r>
              <a:rPr lang="en-US" altLang="zh-CN" sz="2800" smtClean="0"/>
              <a:t>The result specifices </a:t>
            </a:r>
            <a:r>
              <a:rPr lang="en-US" altLang="zh-CN" sz="2800" smtClean="0">
                <a:solidFill>
                  <a:srgbClr val="FF3300"/>
                </a:solidFill>
              </a:rPr>
              <a:t>a linear realtion</a:t>
            </a:r>
            <a:r>
              <a:rPr lang="en-US" altLang="zh-CN" sz="2800" smtClean="0"/>
              <a:t> with x. The function f(.) is called the link function; common examples of link functions are f(x)=x, f(x)=1/x, f(x)=log(x) and f(x)=log(x/(1-x)) (the latter function is the logic link).</a:t>
            </a:r>
            <a:endParaRPr lang="en-US" altLang="zh-CN" sz="2800" smtClean="0"/>
          </a:p>
          <a:p>
            <a:pPr>
              <a:lnSpc>
                <a:spcPct val="80000"/>
              </a:lnSpc>
            </a:pPr>
            <a:r>
              <a:rPr lang="en-US" altLang="zh-CN" sz="2800" smtClean="0"/>
              <a:t>Note all of these functions are </a:t>
            </a:r>
            <a:r>
              <a:rPr lang="en-US" altLang="zh-CN" sz="2800" smtClean="0">
                <a:solidFill>
                  <a:srgbClr val="FF3300"/>
                </a:solidFill>
              </a:rPr>
              <a:t>monotonic</a:t>
            </a:r>
            <a:r>
              <a:rPr lang="en-US" altLang="zh-CN" sz="2800" smtClean="0"/>
              <a:t>.</a:t>
            </a:r>
            <a:endParaRPr lang="en-US" altLang="zh-CN" sz="2800" smtClean="0"/>
          </a:p>
        </p:txBody>
      </p:sp>
      <p:pic>
        <p:nvPicPr>
          <p:cNvPr id="88067" name="Picture 4"/>
          <p:cNvPicPr>
            <a:picLocks noChangeAspect="1" noChangeArrowheads="1"/>
          </p:cNvPicPr>
          <p:nvPr/>
        </p:nvPicPr>
        <p:blipFill>
          <a:blip r:embed="rId1"/>
          <a:srcRect/>
          <a:stretch>
            <a:fillRect/>
          </a:stretch>
        </p:blipFill>
        <p:spPr bwMode="auto">
          <a:xfrm>
            <a:off x="3059113" y="2789238"/>
            <a:ext cx="2665412" cy="639762"/>
          </a:xfrm>
          <a:prstGeom prst="rect">
            <a:avLst/>
          </a:prstGeom>
          <a:noFill/>
          <a:ln w="9525">
            <a:noFill/>
            <a:miter lim="800000"/>
            <a:headEnd/>
            <a:tailEnd/>
          </a:ln>
        </p:spPr>
      </p:pic>
      <p:sp>
        <p:nvSpPr>
          <p:cNvPr id="88068" name="Text Box 7"/>
          <p:cNvSpPr txBox="1">
            <a:spLocks noChangeArrowheads="1"/>
          </p:cNvSpPr>
          <p:nvPr/>
        </p:nvSpPr>
        <p:spPr bwMode="auto">
          <a:xfrm>
            <a:off x="6877050" y="2924175"/>
            <a:ext cx="463550" cy="366713"/>
          </a:xfrm>
          <a:prstGeom prst="rect">
            <a:avLst/>
          </a:prstGeom>
          <a:noFill/>
          <a:ln w="9525">
            <a:noFill/>
            <a:miter lim="800000"/>
          </a:ln>
        </p:spPr>
        <p:txBody>
          <a:bodyPr wrap="none">
            <a:spAutoFit/>
          </a:bodyPr>
          <a:lstStyle/>
          <a:p>
            <a:r>
              <a:rPr lang="en-US" altLang="zh-CN"/>
              <a:t>(3)</a:t>
            </a:r>
            <a:endParaRPr lang="en-US" altLang="zh-C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p:cNvSpPr>
          <p:nvPr>
            <p:ph type="title"/>
          </p:nvPr>
        </p:nvSpPr>
        <p:spPr/>
        <p:txBody>
          <a:bodyPr/>
          <a:lstStyle/>
          <a:p>
            <a:pPr algn="l"/>
            <a:r>
              <a:rPr lang="en-US" altLang="zh-CN" smtClean="0"/>
              <a:t>Generalized linear models (GLM)</a:t>
            </a:r>
            <a:endParaRPr lang="zh-CN" altLang="en-US" smtClean="0"/>
          </a:p>
        </p:txBody>
      </p:sp>
      <p:sp>
        <p:nvSpPr>
          <p:cNvPr id="90114" name="Rectangle 3"/>
          <p:cNvSpPr>
            <a:spLocks noGrp="1"/>
          </p:cNvSpPr>
          <p:nvPr>
            <p:ph type="body" idx="1"/>
          </p:nvPr>
        </p:nvSpPr>
        <p:spPr/>
        <p:txBody>
          <a:bodyPr/>
          <a:lstStyle/>
          <a:p>
            <a:pPr>
              <a:lnSpc>
                <a:spcPct val="90000"/>
              </a:lnSpc>
            </a:pPr>
            <a:r>
              <a:rPr lang="en-US" altLang="zh-CN" sz="2400" smtClean="0"/>
              <a:t>Let us begin with a simple example. Categorical (yes/no) responses do not fit naturally into the framework linear regression, which assumes normally distributed responses.</a:t>
            </a:r>
            <a:endParaRPr lang="en-US" altLang="zh-CN" sz="2400" smtClean="0"/>
          </a:p>
          <a:p>
            <a:pPr>
              <a:lnSpc>
                <a:spcPct val="90000"/>
              </a:lnSpc>
            </a:pPr>
            <a:r>
              <a:rPr lang="en-US" altLang="zh-CN" sz="2400" smtClean="0"/>
              <a:t>Suppose we are modelling some response (Y) that is categorical yes/no according to a Bernoulli distribution</a:t>
            </a:r>
            <a:endParaRPr lang="en-US" altLang="zh-CN" sz="2400" smtClean="0"/>
          </a:p>
          <a:p>
            <a:pPr>
              <a:lnSpc>
                <a:spcPct val="90000"/>
              </a:lnSpc>
            </a:pPr>
            <a:endParaRPr lang="en-US" altLang="zh-CN" sz="2400" smtClean="0"/>
          </a:p>
          <a:p>
            <a:pPr>
              <a:lnSpc>
                <a:spcPct val="90000"/>
              </a:lnSpc>
            </a:pPr>
            <a:r>
              <a:rPr lang="en-US" altLang="zh-CN" sz="2400" smtClean="0"/>
              <a:t>This is in contrast to the assumption of linear regression: Y</a:t>
            </a:r>
            <a:r>
              <a:rPr lang="en-US" altLang="zh-CN" sz="2400" baseline="-25000" smtClean="0"/>
              <a:t>i</a:t>
            </a:r>
            <a:r>
              <a:rPr lang="en-US" altLang="zh-CN" sz="2400" smtClean="0"/>
              <a:t>~Normal(u</a:t>
            </a:r>
            <a:r>
              <a:rPr lang="en-US" altLang="zh-CN" sz="2400" baseline="-25000" smtClean="0"/>
              <a:t>i</a:t>
            </a:r>
            <a:r>
              <a:rPr lang="en-US" altLang="zh-CN" sz="2400" smtClean="0"/>
              <a:t>, δ), which corresponds to the least squares equation</a:t>
            </a:r>
            <a:endParaRPr lang="en-US" altLang="zh-CN" sz="2400" smtClean="0"/>
          </a:p>
          <a:p>
            <a:pPr>
              <a:lnSpc>
                <a:spcPct val="90000"/>
              </a:lnSpc>
            </a:pPr>
            <a:endParaRPr lang="zh-CN" altLang="en-US" sz="2400" smtClean="0"/>
          </a:p>
          <a:p>
            <a:pPr>
              <a:lnSpc>
                <a:spcPct val="90000"/>
              </a:lnSpc>
            </a:pPr>
            <a:r>
              <a:rPr lang="en-US" altLang="zh-CN" sz="2400" smtClean="0"/>
              <a:t>Where </a:t>
            </a:r>
            <a:r>
              <a:rPr lang="en-US" altLang="en-US" sz="2400" smtClean="0">
                <a:ea typeface="SimSun" charset="-122"/>
              </a:rPr>
              <a:t>β</a:t>
            </a:r>
            <a:r>
              <a:rPr lang="en-US" altLang="zh-CN" sz="2400" smtClean="0"/>
              <a:t> is a k*1 vector of unknown parameters and   is an n*1 vector of unobserved disturbances.</a:t>
            </a:r>
            <a:endParaRPr lang="zh-CN" altLang="en-US" sz="2400" smtClean="0"/>
          </a:p>
        </p:txBody>
      </p:sp>
      <p:pic>
        <p:nvPicPr>
          <p:cNvPr id="90115" name="Picture 4"/>
          <p:cNvPicPr>
            <a:picLocks noChangeAspect="1" noChangeArrowheads="1"/>
          </p:cNvPicPr>
          <p:nvPr/>
        </p:nvPicPr>
        <p:blipFill>
          <a:blip r:embed="rId1"/>
          <a:srcRect/>
          <a:stretch>
            <a:fillRect/>
          </a:stretch>
        </p:blipFill>
        <p:spPr bwMode="auto">
          <a:xfrm>
            <a:off x="3203575" y="3429000"/>
            <a:ext cx="1944688" cy="404813"/>
          </a:xfrm>
          <a:prstGeom prst="rect">
            <a:avLst/>
          </a:prstGeom>
          <a:noFill/>
          <a:ln w="9525">
            <a:noFill/>
            <a:miter lim="800000"/>
            <a:headEnd/>
            <a:tailEnd/>
          </a:ln>
        </p:spPr>
      </p:pic>
      <p:sp>
        <p:nvSpPr>
          <p:cNvPr id="90116" name="Text Box 7"/>
          <p:cNvSpPr txBox="1">
            <a:spLocks noChangeArrowheads="1"/>
          </p:cNvSpPr>
          <p:nvPr/>
        </p:nvSpPr>
        <p:spPr bwMode="auto">
          <a:xfrm>
            <a:off x="6732588" y="3429000"/>
            <a:ext cx="463550" cy="366713"/>
          </a:xfrm>
          <a:prstGeom prst="rect">
            <a:avLst/>
          </a:prstGeom>
          <a:noFill/>
          <a:ln w="9525">
            <a:noFill/>
            <a:miter lim="800000"/>
          </a:ln>
        </p:spPr>
        <p:txBody>
          <a:bodyPr wrap="none">
            <a:spAutoFit/>
          </a:bodyPr>
          <a:lstStyle/>
          <a:p>
            <a:r>
              <a:rPr lang="en-US" altLang="zh-CN"/>
              <a:t>(4)</a:t>
            </a:r>
            <a:endParaRPr lang="en-US" altLang="zh-CN"/>
          </a:p>
        </p:txBody>
      </p:sp>
      <p:pic>
        <p:nvPicPr>
          <p:cNvPr id="90117" name="Picture 6"/>
          <p:cNvPicPr>
            <a:picLocks noChangeAspect="1" noChangeArrowheads="1"/>
          </p:cNvPicPr>
          <p:nvPr/>
        </p:nvPicPr>
        <p:blipFill>
          <a:blip r:embed="rId2"/>
          <a:srcRect/>
          <a:stretch>
            <a:fillRect/>
          </a:stretch>
        </p:blipFill>
        <p:spPr bwMode="auto">
          <a:xfrm>
            <a:off x="3492500" y="4724400"/>
            <a:ext cx="1439863" cy="420688"/>
          </a:xfrm>
          <a:prstGeom prst="rect">
            <a:avLst/>
          </a:prstGeom>
          <a:noFill/>
          <a:ln w="9525">
            <a:noFill/>
            <a:miter lim="800000"/>
            <a:headEnd/>
            <a:tailEnd/>
          </a:ln>
        </p:spPr>
      </p:pic>
      <p:sp>
        <p:nvSpPr>
          <p:cNvPr id="90118" name="Text Box 7"/>
          <p:cNvSpPr txBox="1">
            <a:spLocks noChangeArrowheads="1"/>
          </p:cNvSpPr>
          <p:nvPr/>
        </p:nvSpPr>
        <p:spPr bwMode="auto">
          <a:xfrm>
            <a:off x="6772275" y="4791075"/>
            <a:ext cx="463550" cy="366713"/>
          </a:xfrm>
          <a:prstGeom prst="rect">
            <a:avLst/>
          </a:prstGeom>
          <a:noFill/>
          <a:ln w="9525">
            <a:noFill/>
            <a:miter lim="800000"/>
          </a:ln>
        </p:spPr>
        <p:txBody>
          <a:bodyPr wrap="none">
            <a:spAutoFit/>
          </a:bodyPr>
          <a:lstStyle/>
          <a:p>
            <a:r>
              <a:rPr lang="en-US" altLang="zh-CN"/>
              <a:t>(5)</a:t>
            </a:r>
            <a:endParaRPr lang="en-US" altLang="zh-C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p:cNvSpPr>
          <p:nvPr>
            <p:ph type="title"/>
          </p:nvPr>
        </p:nvSpPr>
        <p:spPr/>
        <p:txBody>
          <a:bodyPr/>
          <a:lstStyle/>
          <a:p>
            <a:pPr algn="l"/>
            <a:r>
              <a:rPr lang="en-US" altLang="zh-CN" smtClean="0"/>
              <a:t>Generalized linear models (GLM)</a:t>
            </a:r>
            <a:endParaRPr lang="zh-CN" altLang="en-US" smtClean="0"/>
          </a:p>
        </p:txBody>
      </p:sp>
      <p:sp>
        <p:nvSpPr>
          <p:cNvPr id="92162" name="Rectangle 3"/>
          <p:cNvSpPr>
            <a:spLocks noGrp="1"/>
          </p:cNvSpPr>
          <p:nvPr>
            <p:ph type="body" idx="1"/>
          </p:nvPr>
        </p:nvSpPr>
        <p:spPr/>
        <p:txBody>
          <a:bodyPr/>
          <a:lstStyle/>
          <a:p>
            <a:r>
              <a:rPr lang="en-US" altLang="zh-CN" smtClean="0"/>
              <a:t>Lets imagine we have data with y∈{0,1} and x∈Z</a:t>
            </a:r>
            <a:r>
              <a:rPr lang="en-US" altLang="zh-CN" baseline="30000" smtClean="0"/>
              <a:t>+</a:t>
            </a:r>
            <a:r>
              <a:rPr lang="en-US" altLang="zh-CN" smtClean="0"/>
              <a:t>.</a:t>
            </a:r>
            <a:endParaRPr lang="en-US" altLang="zh-CN" baseline="30000" smtClean="0"/>
          </a:p>
          <a:p>
            <a:endParaRPr lang="zh-CN" altLang="en-US" baseline="30000" smtClean="0"/>
          </a:p>
        </p:txBody>
      </p:sp>
      <p:sp>
        <p:nvSpPr>
          <p:cNvPr id="92163" name="Rectangle 4"/>
          <p:cNvSpPr/>
          <p:nvPr/>
        </p:nvSpPr>
        <p:spPr bwMode="auto">
          <a:xfrm>
            <a:off x="468313" y="260350"/>
            <a:ext cx="8229600" cy="1143000"/>
          </a:xfrm>
          <a:prstGeom prst="rect">
            <a:avLst/>
          </a:prstGeom>
          <a:noFill/>
          <a:ln w="9525">
            <a:noFill/>
            <a:miter lim="800000"/>
          </a:ln>
        </p:spPr>
        <p:txBody>
          <a:bodyPr anchor="ctr"/>
          <a:lstStyle/>
          <a:p>
            <a:pPr algn="ctr" eaLnBrk="0" hangingPunct="0"/>
            <a:endParaRPr lang="zh-CN" altLang="en-US" sz="4400">
              <a:latin typeface="Calibri" pitchFamily="34" charset="0"/>
            </a:endParaRPr>
          </a:p>
        </p:txBody>
      </p:sp>
      <p:pic>
        <p:nvPicPr>
          <p:cNvPr id="92164" name="Picture 5"/>
          <p:cNvPicPr>
            <a:picLocks noChangeAspect="1" noChangeArrowheads="1"/>
          </p:cNvPicPr>
          <p:nvPr/>
        </p:nvPicPr>
        <p:blipFill>
          <a:blip r:embed="rId1"/>
          <a:srcRect/>
          <a:stretch>
            <a:fillRect/>
          </a:stretch>
        </p:blipFill>
        <p:spPr bwMode="auto">
          <a:xfrm>
            <a:off x="1476375" y="2708275"/>
            <a:ext cx="3324225" cy="3816350"/>
          </a:xfrm>
          <a:prstGeom prst="rect">
            <a:avLst/>
          </a:prstGeom>
          <a:noFill/>
          <a:ln w="9525">
            <a:noFill/>
            <a:miter lim="800000"/>
            <a:headEnd/>
            <a:tailEnd/>
          </a:ln>
        </p:spPr>
      </p:pic>
      <p:sp>
        <p:nvSpPr>
          <p:cNvPr id="92165" name="Text Box 6"/>
          <p:cNvSpPr txBox="1">
            <a:spLocks noChangeArrowheads="1"/>
          </p:cNvSpPr>
          <p:nvPr/>
        </p:nvSpPr>
        <p:spPr bwMode="auto">
          <a:xfrm>
            <a:off x="5219700" y="3068638"/>
            <a:ext cx="3816350" cy="2282825"/>
          </a:xfrm>
          <a:prstGeom prst="rect">
            <a:avLst/>
          </a:prstGeom>
          <a:noFill/>
          <a:ln w="9525">
            <a:noFill/>
            <a:miter lim="800000"/>
          </a:ln>
        </p:spPr>
        <p:txBody>
          <a:bodyPr>
            <a:spAutoFit/>
          </a:bodyPr>
          <a:lstStyle/>
          <a:p>
            <a:r>
              <a:rPr lang="en-US" altLang="zh-CN" sz="2400"/>
              <a:t>Let’s say we’re feeling</a:t>
            </a:r>
            <a:br>
              <a:rPr lang="en-US" altLang="zh-CN" sz="2400"/>
            </a:br>
            <a:r>
              <a:rPr lang="en-US" altLang="zh-CN" sz="2400"/>
              <a:t>really stupid today and</a:t>
            </a:r>
            <a:br>
              <a:rPr lang="en-US" altLang="zh-CN" sz="2400"/>
            </a:br>
            <a:r>
              <a:rPr lang="en-US" altLang="zh-CN" sz="2400"/>
              <a:t>decide to do standard</a:t>
            </a:r>
            <a:br>
              <a:rPr lang="en-US" altLang="zh-CN" sz="2400"/>
            </a:br>
            <a:r>
              <a:rPr lang="en-US" altLang="zh-CN" sz="2400"/>
              <a:t>linear regression (which is equivalent to GLM with an identity link function)</a:t>
            </a:r>
            <a:endParaRPr lang="en-US" altLang="zh-CN" sz="240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p:cNvSpPr>
          <p:nvPr>
            <p:ph type="title"/>
          </p:nvPr>
        </p:nvSpPr>
        <p:spPr/>
        <p:txBody>
          <a:bodyPr/>
          <a:lstStyle/>
          <a:p>
            <a:pPr algn="l"/>
            <a:r>
              <a:rPr lang="en-US" altLang="zh-CN" smtClean="0"/>
              <a:t>Generalized linear models (GLM)</a:t>
            </a:r>
            <a:endParaRPr lang="zh-CN" altLang="en-US" smtClean="0"/>
          </a:p>
        </p:txBody>
      </p:sp>
      <p:pic>
        <p:nvPicPr>
          <p:cNvPr id="94210" name="Picture 4"/>
          <p:cNvPicPr>
            <a:picLocks noChangeAspect="1" noChangeArrowheads="1"/>
          </p:cNvPicPr>
          <p:nvPr/>
        </p:nvPicPr>
        <p:blipFill>
          <a:blip r:embed="rId1"/>
          <a:srcRect/>
          <a:stretch>
            <a:fillRect/>
          </a:stretch>
        </p:blipFill>
        <p:spPr bwMode="auto">
          <a:xfrm>
            <a:off x="1476375" y="1412875"/>
            <a:ext cx="6492875" cy="2108200"/>
          </a:xfrm>
          <a:prstGeom prst="rect">
            <a:avLst/>
          </a:prstGeom>
          <a:noFill/>
          <a:ln w="9525">
            <a:noFill/>
            <a:miter lim="800000"/>
            <a:headEnd/>
            <a:tailEnd/>
          </a:ln>
        </p:spPr>
      </p:pic>
      <p:pic>
        <p:nvPicPr>
          <p:cNvPr id="94211" name="Picture 5"/>
          <p:cNvPicPr>
            <a:picLocks noChangeAspect="1" noChangeArrowheads="1"/>
          </p:cNvPicPr>
          <p:nvPr/>
        </p:nvPicPr>
        <p:blipFill>
          <a:blip r:embed="rId2"/>
          <a:srcRect/>
          <a:stretch>
            <a:fillRect/>
          </a:stretch>
        </p:blipFill>
        <p:spPr bwMode="auto">
          <a:xfrm>
            <a:off x="2843213" y="3357563"/>
            <a:ext cx="3673475" cy="3368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p:nvPr>
        </p:nvSpPr>
        <p:spPr/>
        <p:txBody>
          <a:bodyPr/>
          <a:lstStyle/>
          <a:p>
            <a:r>
              <a:rPr lang="en-US" altLang="zh-CN" smtClean="0"/>
              <a:t>Development of Hi-C</a:t>
            </a:r>
            <a:endParaRPr lang="en-US" altLang="zh-CN" smtClean="0"/>
          </a:p>
        </p:txBody>
      </p:sp>
      <p:sp>
        <p:nvSpPr>
          <p:cNvPr id="33794" name="Rectangle 3"/>
          <p:cNvSpPr>
            <a:spLocks noGrp="1"/>
          </p:cNvSpPr>
          <p:nvPr>
            <p:ph type="body" idx="1"/>
          </p:nvPr>
        </p:nvSpPr>
        <p:spPr/>
        <p:txBody>
          <a:bodyPr/>
          <a:lstStyle/>
          <a:p>
            <a:pPr>
              <a:buFont typeface="Arial" panose="020B0604020202090204" pitchFamily="34" charset="0"/>
              <a:buNone/>
            </a:pPr>
            <a:r>
              <a:rPr lang="en-US" altLang="zh-CN" smtClean="0"/>
              <a:t>The genome is three dimensional.</a:t>
            </a:r>
            <a:endParaRPr lang="en-US" altLang="zh-CN" smtClean="0"/>
          </a:p>
        </p:txBody>
      </p:sp>
      <p:pic>
        <p:nvPicPr>
          <p:cNvPr id="33795" name="Picture 4"/>
          <p:cNvPicPr>
            <a:picLocks noChangeAspect="1" noChangeArrowheads="1"/>
          </p:cNvPicPr>
          <p:nvPr/>
        </p:nvPicPr>
        <p:blipFill>
          <a:blip r:embed="rId1"/>
          <a:srcRect/>
          <a:stretch>
            <a:fillRect/>
          </a:stretch>
        </p:blipFill>
        <p:spPr bwMode="auto">
          <a:xfrm>
            <a:off x="2771775" y="2708275"/>
            <a:ext cx="3170238" cy="3189288"/>
          </a:xfrm>
          <a:prstGeom prst="rect">
            <a:avLst/>
          </a:prstGeom>
          <a:noFill/>
          <a:ln w="9525">
            <a:noFill/>
            <a:miter lim="800000"/>
            <a:headEnd/>
            <a:tailEnd/>
          </a:ln>
        </p:spPr>
      </p:pic>
      <p:sp>
        <p:nvSpPr>
          <p:cNvPr id="33796" name="Rectangle 5"/>
          <p:cNvSpPr>
            <a:spLocks noChangeArrowheads="1"/>
          </p:cNvSpPr>
          <p:nvPr/>
        </p:nvSpPr>
        <p:spPr bwMode="auto">
          <a:xfrm>
            <a:off x="5219700" y="6157913"/>
            <a:ext cx="2749550" cy="366712"/>
          </a:xfrm>
          <a:prstGeom prst="rect">
            <a:avLst/>
          </a:prstGeom>
          <a:noFill/>
          <a:ln w="9525">
            <a:noFill/>
            <a:miter lim="800000"/>
          </a:ln>
        </p:spPr>
        <p:txBody>
          <a:bodyPr wrap="none">
            <a:spAutoFit/>
          </a:bodyPr>
          <a:lstStyle/>
          <a:p>
            <a:r>
              <a:rPr lang="en-US" altLang="zh-CN"/>
              <a:t>https://www.aidenlab.org/</a:t>
            </a:r>
            <a:endParaRPr lang="zh-CN" altLang="en-US"/>
          </a:p>
        </p:txBody>
      </p:sp>
      <p:sp>
        <p:nvSpPr>
          <p:cNvPr id="33797" name="Text Box 6"/>
          <p:cNvSpPr txBox="1">
            <a:spLocks noChangeArrowheads="1"/>
          </p:cNvSpPr>
          <p:nvPr/>
        </p:nvSpPr>
        <p:spPr bwMode="auto">
          <a:xfrm>
            <a:off x="468313" y="2852738"/>
            <a:ext cx="1908175" cy="366712"/>
          </a:xfrm>
          <a:prstGeom prst="rect">
            <a:avLst/>
          </a:prstGeom>
          <a:noFill/>
          <a:ln w="9525">
            <a:noFill/>
            <a:miter lim="800000"/>
          </a:ln>
        </p:spPr>
        <p:txBody>
          <a:bodyPr>
            <a:spAutoFit/>
          </a:bodyPr>
          <a:lstStyle/>
          <a:p>
            <a:r>
              <a:rPr lang="en-US" altLang="zh-CN"/>
              <a:t>2 meters of DNA</a:t>
            </a:r>
            <a:endParaRPr lang="en-US" altLang="zh-CN"/>
          </a:p>
        </p:txBody>
      </p:sp>
      <p:sp>
        <p:nvSpPr>
          <p:cNvPr id="33798" name="Text Box 7"/>
          <p:cNvSpPr txBox="1">
            <a:spLocks noChangeArrowheads="1"/>
          </p:cNvSpPr>
          <p:nvPr/>
        </p:nvSpPr>
        <p:spPr bwMode="auto">
          <a:xfrm>
            <a:off x="231775" y="3808413"/>
            <a:ext cx="2540000" cy="1190625"/>
          </a:xfrm>
          <a:prstGeom prst="rect">
            <a:avLst/>
          </a:prstGeom>
          <a:noFill/>
          <a:ln w="9525">
            <a:noFill/>
            <a:miter lim="800000"/>
          </a:ln>
        </p:spPr>
        <p:txBody>
          <a:bodyPr>
            <a:spAutoFit/>
          </a:bodyPr>
          <a:lstStyle/>
          <a:p>
            <a:r>
              <a:rPr lang="en-US" altLang="zh-CN"/>
              <a:t>The human genome contains approximately 3.16 billion DNA base pairs.</a:t>
            </a:r>
            <a:endParaRPr lang="zh-CN" altLang="en-US"/>
          </a:p>
        </p:txBody>
      </p:sp>
      <p:pic>
        <p:nvPicPr>
          <p:cNvPr id="33799" name="Picture 8"/>
          <p:cNvPicPr>
            <a:picLocks noChangeAspect="1" noChangeArrowheads="1"/>
          </p:cNvPicPr>
          <p:nvPr/>
        </p:nvPicPr>
        <p:blipFill>
          <a:blip r:embed="rId2"/>
          <a:srcRect/>
          <a:stretch>
            <a:fillRect/>
          </a:stretch>
        </p:blipFill>
        <p:spPr bwMode="auto">
          <a:xfrm>
            <a:off x="6011863" y="2781300"/>
            <a:ext cx="3059112" cy="3038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p:cNvSpPr>
          <p:nvPr>
            <p:ph type="title"/>
          </p:nvPr>
        </p:nvSpPr>
        <p:spPr/>
        <p:txBody>
          <a:bodyPr/>
          <a:lstStyle/>
          <a:p>
            <a:pPr algn="l"/>
            <a:r>
              <a:rPr lang="en-US" altLang="zh-CN" smtClean="0"/>
              <a:t>Dumb regression</a:t>
            </a:r>
            <a:endParaRPr lang="en-US" altLang="zh-CN" smtClean="0"/>
          </a:p>
        </p:txBody>
      </p:sp>
      <p:sp>
        <p:nvSpPr>
          <p:cNvPr id="96258" name="Rectangle 3"/>
          <p:cNvSpPr>
            <a:spLocks noGrp="1"/>
          </p:cNvSpPr>
          <p:nvPr>
            <p:ph type="body" idx="1"/>
          </p:nvPr>
        </p:nvSpPr>
        <p:spPr/>
        <p:txBody>
          <a:bodyPr/>
          <a:lstStyle/>
          <a:p>
            <a:r>
              <a:rPr lang="en-US" altLang="zh-CN" sz="2400" smtClean="0"/>
              <a:t>The scatter plot on the previous slide is almost impossible to interpret (There is some relationship between y=1 and high x values compared to low x values, but it’s impossible to see much else, much less to visualize the correct regression line).</a:t>
            </a:r>
            <a:endParaRPr lang="en-US" altLang="zh-CN" sz="2400" smtClean="0"/>
          </a:p>
          <a:p>
            <a:r>
              <a:rPr lang="en-US" altLang="zh-CN" sz="2400" smtClean="0"/>
              <a:t>The predicted values for y are not even constrained to be within [0</a:t>
            </a:r>
            <a:r>
              <a:rPr lang="en-US" altLang="zh-CN" sz="2400" i="1" smtClean="0"/>
              <a:t>, </a:t>
            </a:r>
            <a:r>
              <a:rPr lang="en-US" altLang="zh-CN" sz="2400" smtClean="0"/>
              <a:t>1].</a:t>
            </a:r>
            <a:endParaRPr lang="en-US" altLang="zh-CN" sz="2400" smtClean="0"/>
          </a:p>
          <a:p>
            <a:r>
              <a:rPr lang="en-US" altLang="zh-CN" sz="2400" smtClean="0"/>
              <a:t>The only reasonable solution would seem to be giving up</a:t>
            </a:r>
            <a:br>
              <a:rPr lang="en-US" altLang="zh-CN" sz="2400" smtClean="0"/>
            </a:br>
            <a:r>
              <a:rPr lang="en-US" altLang="zh-CN" sz="2400" smtClean="0"/>
              <a:t>our assumption of normality.</a:t>
            </a:r>
            <a:endParaRPr lang="en-US" altLang="zh-CN" sz="2400" smtClean="0"/>
          </a:p>
          <a:p>
            <a:r>
              <a:rPr lang="en-US" altLang="zh-CN" sz="2400" smtClean="0"/>
              <a:t>Briefly, the GLM used for two-category response variables involves the logit link.</a:t>
            </a:r>
            <a:endParaRPr lang="en-US" altLang="zh-CN" sz="2400"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2"/>
          <p:cNvSpPr>
            <a:spLocks noGrp="1"/>
          </p:cNvSpPr>
          <p:nvPr>
            <p:ph type="title"/>
          </p:nvPr>
        </p:nvSpPr>
        <p:spPr/>
        <p:txBody>
          <a:bodyPr/>
          <a:lstStyle/>
          <a:p>
            <a:pPr algn="l"/>
            <a:r>
              <a:rPr lang="en-US" altLang="zh-CN" smtClean="0"/>
              <a:t>Bernoulli regression</a:t>
            </a:r>
            <a:endParaRPr lang="en-US" altLang="zh-CN" smtClean="0"/>
          </a:p>
        </p:txBody>
      </p:sp>
      <p:sp>
        <p:nvSpPr>
          <p:cNvPr id="98306" name="Rectangle 3"/>
          <p:cNvSpPr>
            <a:spLocks noGrp="1"/>
          </p:cNvSpPr>
          <p:nvPr>
            <p:ph type="body" idx="1"/>
          </p:nvPr>
        </p:nvSpPr>
        <p:spPr/>
        <p:txBody>
          <a:bodyPr/>
          <a:lstStyle/>
          <a:p>
            <a:r>
              <a:rPr lang="en-US" altLang="zh-CN" smtClean="0"/>
              <a:t>The logit link is defined as:</a:t>
            </a:r>
            <a:endParaRPr lang="en-US" altLang="zh-CN" smtClean="0"/>
          </a:p>
          <a:p>
            <a:endParaRPr lang="en-US" altLang="zh-CN" smtClean="0"/>
          </a:p>
        </p:txBody>
      </p:sp>
      <p:pic>
        <p:nvPicPr>
          <p:cNvPr id="98307" name="Picture 4"/>
          <p:cNvPicPr>
            <a:picLocks noChangeAspect="1" noChangeArrowheads="1"/>
          </p:cNvPicPr>
          <p:nvPr/>
        </p:nvPicPr>
        <p:blipFill>
          <a:blip r:embed="rId1"/>
          <a:srcRect/>
          <a:stretch>
            <a:fillRect/>
          </a:stretch>
        </p:blipFill>
        <p:spPr bwMode="auto">
          <a:xfrm>
            <a:off x="2124075" y="2420938"/>
            <a:ext cx="4103688" cy="766762"/>
          </a:xfrm>
          <a:prstGeom prst="rect">
            <a:avLst/>
          </a:prstGeom>
          <a:noFill/>
          <a:ln w="9525">
            <a:noFill/>
            <a:miter lim="800000"/>
            <a:headEnd/>
            <a:tailEnd/>
          </a:ln>
        </p:spPr>
      </p:pic>
      <p:pic>
        <p:nvPicPr>
          <p:cNvPr id="98308" name="Picture 5"/>
          <p:cNvPicPr>
            <a:picLocks noChangeAspect="1" noChangeArrowheads="1"/>
          </p:cNvPicPr>
          <p:nvPr/>
        </p:nvPicPr>
        <p:blipFill>
          <a:blip r:embed="rId2"/>
          <a:srcRect/>
          <a:stretch>
            <a:fillRect/>
          </a:stretch>
        </p:blipFill>
        <p:spPr bwMode="auto">
          <a:xfrm>
            <a:off x="2411413" y="3500438"/>
            <a:ext cx="3673475" cy="3162300"/>
          </a:xfrm>
          <a:prstGeom prst="rect">
            <a:avLst/>
          </a:prstGeom>
          <a:noFill/>
          <a:ln w="9525">
            <a:noFill/>
            <a:miter lim="800000"/>
            <a:headEnd/>
            <a:tailEnd/>
          </a:ln>
        </p:spPr>
      </p:pic>
      <p:sp>
        <p:nvSpPr>
          <p:cNvPr id="98309" name="Text Box 7"/>
          <p:cNvSpPr txBox="1">
            <a:spLocks noChangeArrowheads="1"/>
          </p:cNvSpPr>
          <p:nvPr/>
        </p:nvSpPr>
        <p:spPr bwMode="auto">
          <a:xfrm>
            <a:off x="7164388" y="2636838"/>
            <a:ext cx="463550" cy="366712"/>
          </a:xfrm>
          <a:prstGeom prst="rect">
            <a:avLst/>
          </a:prstGeom>
          <a:noFill/>
          <a:ln w="9525">
            <a:noFill/>
            <a:miter lim="800000"/>
          </a:ln>
        </p:spPr>
        <p:txBody>
          <a:bodyPr wrap="none">
            <a:spAutoFit/>
          </a:bodyPr>
          <a:lstStyle/>
          <a:p>
            <a:r>
              <a:rPr lang="en-US" altLang="zh-CN"/>
              <a:t>(6)</a:t>
            </a:r>
            <a:endParaRPr lang="en-US" altLang="zh-C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p:cNvSpPr>
          <p:nvPr>
            <p:ph type="title"/>
          </p:nvPr>
        </p:nvSpPr>
        <p:spPr/>
        <p:txBody>
          <a:bodyPr/>
          <a:lstStyle/>
          <a:p>
            <a:pPr algn="l"/>
            <a:r>
              <a:rPr lang="en-US" altLang="zh-CN" smtClean="0"/>
              <a:t>Bernoulli regression</a:t>
            </a:r>
            <a:endParaRPr lang="zh-CN" altLang="en-US" smtClean="0"/>
          </a:p>
        </p:txBody>
      </p:sp>
      <p:sp>
        <p:nvSpPr>
          <p:cNvPr id="99330" name="Rectangle 3"/>
          <p:cNvSpPr>
            <a:spLocks noGrp="1"/>
          </p:cNvSpPr>
          <p:nvPr>
            <p:ph type="body" idx="1"/>
          </p:nvPr>
        </p:nvSpPr>
        <p:spPr/>
        <p:txBody>
          <a:bodyPr/>
          <a:lstStyle/>
          <a:p>
            <a:r>
              <a:rPr lang="en-US" altLang="zh-CN" smtClean="0"/>
              <a:t>In R, we can code Bernoulli GLM as</a:t>
            </a:r>
            <a:endParaRPr lang="en-US" altLang="zh-CN" smtClean="0"/>
          </a:p>
        </p:txBody>
      </p:sp>
      <p:pic>
        <p:nvPicPr>
          <p:cNvPr id="99331" name="Picture 5"/>
          <p:cNvPicPr>
            <a:picLocks noChangeAspect="1" noChangeArrowheads="1"/>
          </p:cNvPicPr>
          <p:nvPr/>
        </p:nvPicPr>
        <p:blipFill>
          <a:blip r:embed="rId1"/>
          <a:srcRect/>
          <a:stretch>
            <a:fillRect/>
          </a:stretch>
        </p:blipFill>
        <p:spPr bwMode="auto">
          <a:xfrm>
            <a:off x="539750" y="2205038"/>
            <a:ext cx="8137525" cy="2062162"/>
          </a:xfrm>
          <a:prstGeom prst="rect">
            <a:avLst/>
          </a:prstGeom>
          <a:noFill/>
          <a:ln w="9525">
            <a:noFill/>
            <a:miter lim="800000"/>
            <a:headEnd/>
            <a:tailEnd/>
          </a:ln>
        </p:spPr>
      </p:pic>
      <p:pic>
        <p:nvPicPr>
          <p:cNvPr id="99332" name="Picture 4"/>
          <p:cNvPicPr>
            <a:picLocks noChangeAspect="1" noChangeArrowheads="1"/>
          </p:cNvPicPr>
          <p:nvPr/>
        </p:nvPicPr>
        <p:blipFill>
          <a:blip r:embed="rId2"/>
          <a:srcRect/>
          <a:stretch>
            <a:fillRect/>
          </a:stretch>
        </p:blipFill>
        <p:spPr bwMode="auto">
          <a:xfrm>
            <a:off x="3059113" y="3844925"/>
            <a:ext cx="3286125" cy="3013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2"/>
          <p:cNvSpPr>
            <a:spLocks noGrp="1"/>
          </p:cNvSpPr>
          <p:nvPr>
            <p:ph type="title"/>
          </p:nvPr>
        </p:nvSpPr>
        <p:spPr/>
        <p:txBody>
          <a:bodyPr/>
          <a:lstStyle/>
          <a:p>
            <a:pPr algn="l"/>
            <a:r>
              <a:rPr lang="en-US" altLang="zh-CN" smtClean="0"/>
              <a:t>Poission regression</a:t>
            </a:r>
            <a:endParaRPr lang="en-US" altLang="zh-CN" smtClean="0"/>
          </a:p>
        </p:txBody>
      </p:sp>
      <p:sp>
        <p:nvSpPr>
          <p:cNvPr id="100354" name="Rectangle 3"/>
          <p:cNvSpPr>
            <a:spLocks noGrp="1"/>
          </p:cNvSpPr>
          <p:nvPr>
            <p:ph type="body" idx="1"/>
          </p:nvPr>
        </p:nvSpPr>
        <p:spPr/>
        <p:txBody>
          <a:bodyPr/>
          <a:lstStyle/>
          <a:p>
            <a:pPr>
              <a:lnSpc>
                <a:spcPct val="80000"/>
              </a:lnSpc>
            </a:pPr>
            <a:r>
              <a:rPr lang="en-US" altLang="zh-CN" sz="1800" smtClean="0"/>
              <a:t>Poission regression is also a type of GLM where the response varibale is a count</a:t>
            </a:r>
            <a:endParaRPr lang="en-US" altLang="zh-CN" sz="1800" smtClean="0"/>
          </a:p>
          <a:p>
            <a:pPr>
              <a:lnSpc>
                <a:spcPct val="80000"/>
              </a:lnSpc>
            </a:pPr>
            <a:endParaRPr lang="en-US" altLang="zh-CN" sz="1800" smtClean="0"/>
          </a:p>
          <a:p>
            <a:pPr>
              <a:lnSpc>
                <a:spcPct val="80000"/>
              </a:lnSpc>
            </a:pPr>
            <a:endParaRPr lang="en-US" altLang="zh-CN" sz="1800" smtClean="0"/>
          </a:p>
          <a:p>
            <a:pPr>
              <a:lnSpc>
                <a:spcPct val="80000"/>
              </a:lnSpc>
            </a:pPr>
            <a:r>
              <a:rPr lang="en-US" altLang="zh-CN" sz="1800" smtClean="0"/>
              <a:t>Imagine we are naturalists in Kenia and have data on the number of matings for Bull elephants arranged according to age. The age of the elephant at the beginning of the study and the number of successful matings during the 8 years were recorded. We assume the number of matings follows a Poisson distribution, where the mean depends on the age of the elephant in question.</a:t>
            </a:r>
            <a:endParaRPr lang="en-US" altLang="zh-CN" sz="1800" smtClean="0"/>
          </a:p>
        </p:txBody>
      </p:sp>
      <p:pic>
        <p:nvPicPr>
          <p:cNvPr id="100355" name="Picture 4"/>
          <p:cNvPicPr>
            <a:picLocks noChangeAspect="1" noChangeArrowheads="1"/>
          </p:cNvPicPr>
          <p:nvPr/>
        </p:nvPicPr>
        <p:blipFill>
          <a:blip r:embed="rId1"/>
          <a:srcRect/>
          <a:stretch>
            <a:fillRect/>
          </a:stretch>
        </p:blipFill>
        <p:spPr bwMode="auto">
          <a:xfrm>
            <a:off x="3059113" y="1916113"/>
            <a:ext cx="1800225" cy="461962"/>
          </a:xfrm>
          <a:prstGeom prst="rect">
            <a:avLst/>
          </a:prstGeom>
          <a:noFill/>
          <a:ln w="9525">
            <a:noFill/>
            <a:miter lim="800000"/>
            <a:headEnd/>
            <a:tailEnd/>
          </a:ln>
        </p:spPr>
      </p:pic>
      <p:sp>
        <p:nvSpPr>
          <p:cNvPr id="100356" name="Text Box 7"/>
          <p:cNvSpPr txBox="1">
            <a:spLocks noChangeArrowheads="1"/>
          </p:cNvSpPr>
          <p:nvPr/>
        </p:nvSpPr>
        <p:spPr bwMode="auto">
          <a:xfrm>
            <a:off x="6877050" y="1916113"/>
            <a:ext cx="463550" cy="366712"/>
          </a:xfrm>
          <a:prstGeom prst="rect">
            <a:avLst/>
          </a:prstGeom>
          <a:noFill/>
          <a:ln w="9525">
            <a:noFill/>
            <a:miter lim="800000"/>
          </a:ln>
        </p:spPr>
        <p:txBody>
          <a:bodyPr wrap="none">
            <a:spAutoFit/>
          </a:bodyPr>
          <a:lstStyle/>
          <a:p>
            <a:r>
              <a:rPr lang="en-US" altLang="zh-CN"/>
              <a:t>(7)</a:t>
            </a:r>
            <a:endParaRPr lang="en-US" altLang="zh-CN"/>
          </a:p>
        </p:txBody>
      </p:sp>
      <p:pic>
        <p:nvPicPr>
          <p:cNvPr id="100357" name="Picture 6"/>
          <p:cNvPicPr>
            <a:picLocks noChangeAspect="1" noChangeArrowheads="1"/>
          </p:cNvPicPr>
          <p:nvPr/>
        </p:nvPicPr>
        <p:blipFill>
          <a:blip r:embed="rId2"/>
          <a:srcRect/>
          <a:stretch>
            <a:fillRect/>
          </a:stretch>
        </p:blipFill>
        <p:spPr bwMode="auto">
          <a:xfrm>
            <a:off x="1042988" y="3716338"/>
            <a:ext cx="7200900" cy="30400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p:cNvSpPr>
          <p:nvPr>
            <p:ph type="title"/>
          </p:nvPr>
        </p:nvSpPr>
        <p:spPr/>
        <p:txBody>
          <a:bodyPr/>
          <a:lstStyle/>
          <a:p>
            <a:pPr algn="l"/>
            <a:r>
              <a:rPr lang="en-US" altLang="zh-CN" smtClean="0"/>
              <a:t>Poisson regression</a:t>
            </a:r>
            <a:endParaRPr lang="en-US" altLang="zh-CN" smtClean="0"/>
          </a:p>
        </p:txBody>
      </p:sp>
      <p:sp>
        <p:nvSpPr>
          <p:cNvPr id="101378" name="Rectangle 3"/>
          <p:cNvSpPr>
            <a:spLocks noGrp="1"/>
          </p:cNvSpPr>
          <p:nvPr>
            <p:ph type="body" idx="1"/>
          </p:nvPr>
        </p:nvSpPr>
        <p:spPr/>
        <p:txBody>
          <a:bodyPr/>
          <a:lstStyle/>
          <a:p>
            <a:r>
              <a:rPr lang="en-US" altLang="zh-CN" smtClean="0"/>
              <a:t>Here we see Poisson regression (GLM) in red v.s. standard linear regression in green.</a:t>
            </a:r>
            <a:endParaRPr lang="en-US" altLang="zh-CN" smtClean="0"/>
          </a:p>
        </p:txBody>
      </p:sp>
      <p:pic>
        <p:nvPicPr>
          <p:cNvPr id="101379" name="Picture 4"/>
          <p:cNvPicPr>
            <a:picLocks noChangeAspect="1" noChangeArrowheads="1"/>
          </p:cNvPicPr>
          <p:nvPr/>
        </p:nvPicPr>
        <p:blipFill>
          <a:blip r:embed="rId1"/>
          <a:srcRect/>
          <a:stretch>
            <a:fillRect/>
          </a:stretch>
        </p:blipFill>
        <p:spPr bwMode="auto">
          <a:xfrm>
            <a:off x="179388" y="2924175"/>
            <a:ext cx="8893175" cy="3816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2"/>
          <p:cNvSpPr>
            <a:spLocks noGrp="1"/>
          </p:cNvSpPr>
          <p:nvPr>
            <p:ph type="title"/>
          </p:nvPr>
        </p:nvSpPr>
        <p:spPr/>
        <p:txBody>
          <a:bodyPr/>
          <a:lstStyle/>
          <a:p>
            <a:pPr algn="l"/>
            <a:r>
              <a:rPr lang="en-US" altLang="zh-CN" smtClean="0"/>
              <a:t>Poisson regression</a:t>
            </a:r>
            <a:endParaRPr lang="zh-CN" altLang="en-US" smtClean="0"/>
          </a:p>
        </p:txBody>
      </p:sp>
      <p:pic>
        <p:nvPicPr>
          <p:cNvPr id="102402" name="Picture 5"/>
          <p:cNvPicPr>
            <a:picLocks noChangeAspect="1" noChangeArrowheads="1"/>
          </p:cNvPicPr>
          <p:nvPr/>
        </p:nvPicPr>
        <p:blipFill>
          <a:blip r:embed="rId1"/>
          <a:srcRect/>
          <a:stretch>
            <a:fillRect/>
          </a:stretch>
        </p:blipFill>
        <p:spPr bwMode="auto">
          <a:xfrm>
            <a:off x="1763713" y="1628775"/>
            <a:ext cx="5329237" cy="51609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p:cNvSpPr>
          <p:nvPr>
            <p:ph type="title"/>
          </p:nvPr>
        </p:nvSpPr>
        <p:spPr/>
        <p:txBody>
          <a:bodyPr/>
          <a:lstStyle/>
          <a:p>
            <a:pPr algn="l"/>
            <a:r>
              <a:rPr lang="en-US" altLang="zh-CN" smtClean="0"/>
              <a:t>Poisson regression</a:t>
            </a:r>
            <a:endParaRPr lang="zh-CN" altLang="en-US" smtClean="0"/>
          </a:p>
        </p:txBody>
      </p:sp>
      <p:sp>
        <p:nvSpPr>
          <p:cNvPr id="103426" name="Rectangle 3"/>
          <p:cNvSpPr>
            <a:spLocks noGrp="1"/>
          </p:cNvSpPr>
          <p:nvPr>
            <p:ph type="body" idx="1"/>
          </p:nvPr>
        </p:nvSpPr>
        <p:spPr/>
        <p:txBody>
          <a:bodyPr/>
          <a:lstStyle/>
          <a:p>
            <a:pPr>
              <a:lnSpc>
                <a:spcPct val="80000"/>
              </a:lnSpc>
            </a:pPr>
            <a:r>
              <a:rPr lang="en-US" altLang="zh-CN" sz="2400" smtClean="0"/>
              <a:t>Recall that in linear regression, if the response variable has a normal distribution, its mean can be linked to a set of explanatory variables using a linear function:</a:t>
            </a:r>
            <a:endParaRPr lang="en-US" altLang="zh-CN" sz="2400" smtClean="0"/>
          </a:p>
          <a:p>
            <a:pPr>
              <a:lnSpc>
                <a:spcPct val="80000"/>
              </a:lnSpc>
            </a:pPr>
            <a:endParaRPr lang="en-US" altLang="zh-CN" sz="2400" smtClean="0"/>
          </a:p>
          <a:p>
            <a:pPr>
              <a:lnSpc>
                <a:spcPct val="80000"/>
              </a:lnSpc>
            </a:pPr>
            <a:endParaRPr lang="en-US" altLang="zh-CN" sz="2400" smtClean="0"/>
          </a:p>
          <a:p>
            <a:pPr>
              <a:lnSpc>
                <a:spcPct val="80000"/>
              </a:lnSpc>
            </a:pPr>
            <a:r>
              <a:rPr lang="en-US" altLang="zh-CN" sz="2400" smtClean="0"/>
              <a:t>If the response variable is a count (all positive integers), the Possion is more appropriate. The logarithm of the response variable is linked to a linear function of response variables</a:t>
            </a:r>
            <a:endParaRPr lang="en-US" altLang="zh-CN" sz="2400" smtClean="0"/>
          </a:p>
          <a:p>
            <a:pPr>
              <a:lnSpc>
                <a:spcPct val="80000"/>
              </a:lnSpc>
            </a:pPr>
            <a:endParaRPr lang="en-US" altLang="zh-CN" sz="2400" smtClean="0"/>
          </a:p>
          <a:p>
            <a:pPr>
              <a:lnSpc>
                <a:spcPct val="80000"/>
              </a:lnSpc>
            </a:pPr>
            <a:endParaRPr lang="en-US" altLang="zh-CN" sz="2400" smtClean="0"/>
          </a:p>
          <a:p>
            <a:pPr>
              <a:lnSpc>
                <a:spcPct val="80000"/>
              </a:lnSpc>
            </a:pPr>
            <a:r>
              <a:rPr lang="en-US" altLang="zh-CN" sz="2400" smtClean="0"/>
              <a:t>equivalently</a:t>
            </a:r>
            <a:endParaRPr lang="en-US" altLang="zh-CN" sz="2400" smtClean="0"/>
          </a:p>
        </p:txBody>
      </p:sp>
      <p:pic>
        <p:nvPicPr>
          <p:cNvPr id="103427" name="Picture 4"/>
          <p:cNvPicPr>
            <a:picLocks noChangeAspect="1" noChangeArrowheads="1"/>
          </p:cNvPicPr>
          <p:nvPr/>
        </p:nvPicPr>
        <p:blipFill>
          <a:blip r:embed="rId1"/>
          <a:srcRect/>
          <a:stretch>
            <a:fillRect/>
          </a:stretch>
        </p:blipFill>
        <p:spPr bwMode="auto">
          <a:xfrm>
            <a:off x="3563938" y="2636838"/>
            <a:ext cx="1873250" cy="623887"/>
          </a:xfrm>
          <a:prstGeom prst="rect">
            <a:avLst/>
          </a:prstGeom>
          <a:noFill/>
          <a:ln w="9525">
            <a:noFill/>
            <a:miter lim="800000"/>
            <a:headEnd/>
            <a:tailEnd/>
          </a:ln>
        </p:spPr>
      </p:pic>
      <p:sp>
        <p:nvSpPr>
          <p:cNvPr id="103428" name="Text Box 7"/>
          <p:cNvSpPr txBox="1">
            <a:spLocks noChangeArrowheads="1"/>
          </p:cNvSpPr>
          <p:nvPr/>
        </p:nvSpPr>
        <p:spPr bwMode="auto">
          <a:xfrm>
            <a:off x="6372225" y="2708275"/>
            <a:ext cx="463550" cy="366713"/>
          </a:xfrm>
          <a:prstGeom prst="rect">
            <a:avLst/>
          </a:prstGeom>
          <a:noFill/>
          <a:ln w="9525">
            <a:noFill/>
            <a:miter lim="800000"/>
          </a:ln>
        </p:spPr>
        <p:txBody>
          <a:bodyPr wrap="none">
            <a:spAutoFit/>
          </a:bodyPr>
          <a:lstStyle/>
          <a:p>
            <a:r>
              <a:rPr lang="en-US" altLang="zh-CN"/>
              <a:t>(8)</a:t>
            </a:r>
            <a:endParaRPr lang="en-US" altLang="zh-CN"/>
          </a:p>
        </p:txBody>
      </p:sp>
      <p:pic>
        <p:nvPicPr>
          <p:cNvPr id="103429" name="Picture 6"/>
          <p:cNvPicPr>
            <a:picLocks noChangeAspect="1" noChangeArrowheads="1"/>
          </p:cNvPicPr>
          <p:nvPr/>
        </p:nvPicPr>
        <p:blipFill>
          <a:blip r:embed="rId2"/>
          <a:srcRect/>
          <a:stretch>
            <a:fillRect/>
          </a:stretch>
        </p:blipFill>
        <p:spPr bwMode="auto">
          <a:xfrm>
            <a:off x="3348038" y="4221163"/>
            <a:ext cx="2447925" cy="627062"/>
          </a:xfrm>
          <a:prstGeom prst="rect">
            <a:avLst/>
          </a:prstGeom>
          <a:noFill/>
          <a:ln w="9525">
            <a:noFill/>
            <a:miter lim="800000"/>
            <a:headEnd/>
            <a:tailEnd/>
          </a:ln>
        </p:spPr>
      </p:pic>
      <p:sp>
        <p:nvSpPr>
          <p:cNvPr id="103430" name="Text Box 7"/>
          <p:cNvSpPr txBox="1">
            <a:spLocks noChangeArrowheads="1"/>
          </p:cNvSpPr>
          <p:nvPr/>
        </p:nvSpPr>
        <p:spPr bwMode="auto">
          <a:xfrm>
            <a:off x="6413500" y="4292600"/>
            <a:ext cx="463550" cy="366713"/>
          </a:xfrm>
          <a:prstGeom prst="rect">
            <a:avLst/>
          </a:prstGeom>
          <a:noFill/>
          <a:ln w="9525">
            <a:noFill/>
            <a:miter lim="800000"/>
          </a:ln>
        </p:spPr>
        <p:txBody>
          <a:bodyPr wrap="none">
            <a:spAutoFit/>
          </a:bodyPr>
          <a:lstStyle/>
          <a:p>
            <a:r>
              <a:rPr lang="en-US" altLang="zh-CN"/>
              <a:t>(9)</a:t>
            </a:r>
            <a:endParaRPr lang="en-US" altLang="zh-CN"/>
          </a:p>
        </p:txBody>
      </p:sp>
      <p:pic>
        <p:nvPicPr>
          <p:cNvPr id="103431" name="Picture 8"/>
          <p:cNvPicPr>
            <a:picLocks noChangeAspect="1" noChangeArrowheads="1"/>
          </p:cNvPicPr>
          <p:nvPr/>
        </p:nvPicPr>
        <p:blipFill>
          <a:blip r:embed="rId3"/>
          <a:srcRect/>
          <a:stretch>
            <a:fillRect/>
          </a:stretch>
        </p:blipFill>
        <p:spPr bwMode="auto">
          <a:xfrm>
            <a:off x="3419475" y="5516563"/>
            <a:ext cx="2305050" cy="696912"/>
          </a:xfrm>
          <a:prstGeom prst="rect">
            <a:avLst/>
          </a:prstGeom>
          <a:noFill/>
          <a:ln w="9525">
            <a:noFill/>
            <a:miter lim="800000"/>
            <a:headEnd/>
            <a:tailEnd/>
          </a:ln>
        </p:spPr>
      </p:pic>
      <p:sp>
        <p:nvSpPr>
          <p:cNvPr id="103432" name="Text Box 7"/>
          <p:cNvSpPr txBox="1">
            <a:spLocks noChangeArrowheads="1"/>
          </p:cNvSpPr>
          <p:nvPr/>
        </p:nvSpPr>
        <p:spPr bwMode="auto">
          <a:xfrm>
            <a:off x="6443663" y="5654675"/>
            <a:ext cx="590550" cy="366713"/>
          </a:xfrm>
          <a:prstGeom prst="rect">
            <a:avLst/>
          </a:prstGeom>
          <a:noFill/>
          <a:ln w="9525">
            <a:noFill/>
            <a:miter lim="800000"/>
          </a:ln>
        </p:spPr>
        <p:txBody>
          <a:bodyPr wrap="none">
            <a:spAutoFit/>
          </a:bodyPr>
          <a:lstStyle/>
          <a:p>
            <a:r>
              <a:rPr lang="en-US" altLang="zh-CN"/>
              <a:t>(10)</a:t>
            </a:r>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2"/>
          <p:cNvSpPr>
            <a:spLocks noGrp="1"/>
          </p:cNvSpPr>
          <p:nvPr>
            <p:ph type="title"/>
          </p:nvPr>
        </p:nvSpPr>
        <p:spPr/>
        <p:txBody>
          <a:bodyPr/>
          <a:lstStyle/>
          <a:p>
            <a:pPr algn="l"/>
            <a:r>
              <a:rPr lang="en-US" altLang="zh-CN" smtClean="0"/>
              <a:t>Poisson regression</a:t>
            </a:r>
            <a:endParaRPr lang="zh-CN" altLang="en-US" smtClean="0"/>
          </a:p>
        </p:txBody>
      </p:sp>
      <p:sp>
        <p:nvSpPr>
          <p:cNvPr id="104450" name="Rectangle 3"/>
          <p:cNvSpPr>
            <a:spLocks noGrp="1"/>
          </p:cNvSpPr>
          <p:nvPr>
            <p:ph type="body" idx="1"/>
          </p:nvPr>
        </p:nvSpPr>
        <p:spPr/>
        <p:txBody>
          <a:bodyPr/>
          <a:lstStyle/>
          <a:p>
            <a:r>
              <a:rPr lang="en-US" altLang="zh-CN" sz="2800" smtClean="0"/>
              <a:t>In other words, Possion regression expresses the log outcome as a linear function of a set of predictors.</a:t>
            </a:r>
            <a:endParaRPr lang="en-US" altLang="zh-CN" sz="2800" smtClean="0"/>
          </a:p>
          <a:p>
            <a:r>
              <a:rPr lang="en-US" altLang="zh-CN" sz="2800" smtClean="0"/>
              <a:t>Assumptions:</a:t>
            </a:r>
            <a:endParaRPr lang="en-US" altLang="zh-CN" sz="2800" smtClean="0"/>
          </a:p>
          <a:p>
            <a:pPr lvl="1"/>
            <a:r>
              <a:rPr lang="en-US" altLang="zh-CN" sz="2400" smtClean="0"/>
              <a:t>Logarithm of the response rate changes linearly with equal increment increases in the exposure variable.</a:t>
            </a:r>
            <a:endParaRPr lang="en-US" altLang="zh-CN" sz="2400" smtClean="0"/>
          </a:p>
          <a:p>
            <a:pPr lvl="1"/>
            <a:r>
              <a:rPr lang="en-US" altLang="zh-CN" sz="2400" smtClean="0"/>
              <a:t>Changes in the rate from combined effects of different exposures or risk factors are multiplicative.</a:t>
            </a:r>
            <a:endParaRPr lang="en-US" altLang="zh-CN" sz="2400" smtClean="0"/>
          </a:p>
          <a:p>
            <a:pPr lvl="1"/>
            <a:r>
              <a:rPr lang="en-US" altLang="zh-CN" sz="2400" smtClean="0"/>
              <a:t>At each level of the covariates the number of cases has variance equal to the mean.</a:t>
            </a:r>
            <a:endParaRPr lang="en-US" altLang="zh-CN" sz="2400" smtClean="0"/>
          </a:p>
          <a:p>
            <a:pPr lvl="1"/>
            <a:r>
              <a:rPr lang="en-US" altLang="zh-CN" sz="2400" smtClean="0"/>
              <a:t>Observations are independent.</a:t>
            </a:r>
            <a:endParaRPr lang="en-US" altLang="zh-CN" sz="240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2"/>
          <p:cNvSpPr>
            <a:spLocks noGrp="1"/>
          </p:cNvSpPr>
          <p:nvPr>
            <p:ph type="title"/>
          </p:nvPr>
        </p:nvSpPr>
        <p:spPr/>
        <p:txBody>
          <a:bodyPr/>
          <a:lstStyle/>
          <a:p>
            <a:pPr algn="l"/>
            <a:r>
              <a:rPr lang="en-US" altLang="zh-CN" smtClean="0"/>
              <a:t>HiCNorm</a:t>
            </a:r>
            <a:endParaRPr lang="en-US" altLang="zh-CN" smtClean="0"/>
          </a:p>
        </p:txBody>
      </p:sp>
      <p:sp>
        <p:nvSpPr>
          <p:cNvPr id="106498" name="Rectangle 3"/>
          <p:cNvSpPr>
            <a:spLocks noGrp="1"/>
          </p:cNvSpPr>
          <p:nvPr>
            <p:ph type="body" idx="1"/>
          </p:nvPr>
        </p:nvSpPr>
        <p:spPr/>
        <p:txBody>
          <a:bodyPr/>
          <a:lstStyle/>
          <a:p>
            <a:r>
              <a:rPr lang="en-US" altLang="zh-CN" sz="2800" smtClean="0"/>
              <a:t>HiCNorm uses three local genomic features to predict the Hi-C read count via Poisson regression, using this to correct the raw counts before downstream analysis.</a:t>
            </a:r>
            <a:endParaRPr lang="en-US" altLang="zh-CN" sz="2800" smtClean="0"/>
          </a:p>
          <a:p>
            <a:r>
              <a:rPr lang="en-US" altLang="zh-CN" sz="2800" smtClean="0"/>
              <a:t>The genome is divided into 1Mb bins, where L</a:t>
            </a:r>
            <a:r>
              <a:rPr lang="en-US" altLang="zh-CN" sz="2800" baseline="-25000" smtClean="0"/>
              <a:t>i</a:t>
            </a:r>
            <a:r>
              <a:rPr lang="en-US" altLang="zh-CN" sz="2800" baseline="30000" smtClean="0"/>
              <a:t>j</a:t>
            </a:r>
            <a:r>
              <a:rPr lang="en-US" altLang="zh-CN" sz="2800" smtClean="0"/>
              <a:t> is the jth bin on chromosome i. For each such bin, three attributes are measures</a:t>
            </a:r>
            <a:endParaRPr lang="en-US" altLang="zh-CN" sz="2800" smtClean="0"/>
          </a:p>
          <a:p>
            <a:pPr lvl="1"/>
            <a:r>
              <a:rPr lang="en-US" altLang="zh-CN" sz="2400" smtClean="0"/>
              <a:t>Effective length</a:t>
            </a:r>
            <a:endParaRPr lang="en-US" altLang="zh-CN" sz="2400" smtClean="0"/>
          </a:p>
          <a:p>
            <a:pPr lvl="1"/>
            <a:r>
              <a:rPr lang="en-US" altLang="zh-CN" sz="2400" smtClean="0"/>
              <a:t>GC content</a:t>
            </a:r>
            <a:endParaRPr lang="en-US" altLang="zh-CN" sz="2400" smtClean="0"/>
          </a:p>
          <a:p>
            <a:pPr lvl="1"/>
            <a:r>
              <a:rPr lang="en-US" altLang="zh-CN" sz="2400" smtClean="0"/>
              <a:t>Mapability</a:t>
            </a:r>
            <a:endParaRPr lang="en-US" altLang="zh-CN" sz="2400" smtClean="0"/>
          </a:p>
        </p:txBody>
      </p:sp>
      <p:sp>
        <p:nvSpPr>
          <p:cNvPr id="106499" name="Rectangle 4"/>
          <p:cNvSpPr>
            <a:spLocks noChangeArrowheads="1"/>
          </p:cNvSpPr>
          <p:nvPr/>
        </p:nvSpPr>
        <p:spPr bwMode="auto">
          <a:xfrm>
            <a:off x="3348038" y="5897563"/>
            <a:ext cx="5795962" cy="915987"/>
          </a:xfrm>
          <a:prstGeom prst="rect">
            <a:avLst/>
          </a:prstGeom>
          <a:noFill/>
          <a:ln w="9525">
            <a:noFill/>
            <a:miter lim="800000"/>
          </a:ln>
        </p:spPr>
        <p:txBody>
          <a:bodyPr anchor="ctr">
            <a:spAutoFit/>
          </a:bodyPr>
          <a:lstStyle/>
          <a:p>
            <a:r>
              <a:rPr lang="en-US" altLang="zh-CN"/>
              <a:t>Hu M, Deng K, Selvaraj S, et al. HiCNorm: removing biases in Hi-C data via Poisson regression[J]. Bioinformatics, 2012, 28(23): 3131-3133. </a:t>
            </a:r>
            <a:endParaRPr lang="en-US"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2"/>
          <p:cNvSpPr>
            <a:spLocks noGrp="1"/>
          </p:cNvSpPr>
          <p:nvPr>
            <p:ph type="title"/>
          </p:nvPr>
        </p:nvSpPr>
        <p:spPr/>
        <p:txBody>
          <a:bodyPr/>
          <a:lstStyle/>
          <a:p>
            <a:pPr algn="l"/>
            <a:r>
              <a:rPr lang="en-US" altLang="zh-CN" smtClean="0"/>
              <a:t>HiCNorm</a:t>
            </a:r>
            <a:endParaRPr lang="en-US" altLang="zh-CN" smtClean="0"/>
          </a:p>
        </p:txBody>
      </p:sp>
      <p:sp>
        <p:nvSpPr>
          <p:cNvPr id="108546" name="Rectangle 3"/>
          <p:cNvSpPr>
            <a:spLocks noGrp="1"/>
          </p:cNvSpPr>
          <p:nvPr>
            <p:ph type="body" idx="1"/>
          </p:nvPr>
        </p:nvSpPr>
        <p:spPr/>
        <p:txBody>
          <a:bodyPr/>
          <a:lstStyle/>
          <a:p>
            <a:pPr>
              <a:lnSpc>
                <a:spcPct val="80000"/>
              </a:lnSpc>
            </a:pPr>
            <a:r>
              <a:rPr lang="en-US" altLang="zh-CN" sz="1800" smtClean="0"/>
              <a:t>A-B represens one genomic locus (i.e., 1Mb bin).</a:t>
            </a:r>
            <a:endParaRPr lang="en-US" altLang="zh-CN" sz="1800" smtClean="0"/>
          </a:p>
          <a:p>
            <a:pPr>
              <a:lnSpc>
                <a:spcPct val="80000"/>
              </a:lnSpc>
            </a:pPr>
            <a:r>
              <a:rPr lang="en-US" altLang="zh-CN" sz="1800" smtClean="0"/>
              <a:t>6 restriction sites (red cross) partition the genomic region into consecutive, disjoint fragments.</a:t>
            </a:r>
            <a:endParaRPr lang="en-US" altLang="zh-CN" sz="1800" smtClean="0"/>
          </a:p>
          <a:p>
            <a:pPr>
              <a:lnSpc>
                <a:spcPct val="80000"/>
              </a:lnSpc>
            </a:pPr>
            <a:r>
              <a:rPr lang="en-US" altLang="zh-CN" sz="1800" smtClean="0"/>
              <a:t>The fragment end is the 500bp genomic region next to the restriction site (Frag01, …). </a:t>
            </a:r>
            <a:r>
              <a:rPr lang="en-US" altLang="zh-CN" sz="1800" smtClean="0">
                <a:solidFill>
                  <a:srgbClr val="FF3300"/>
                </a:solidFill>
              </a:rPr>
              <a:t>Effective length</a:t>
            </a:r>
            <a:r>
              <a:rPr lang="en-US" altLang="zh-CN" sz="1800" smtClean="0"/>
              <a:t> is sum of fragment ends minus overlap.</a:t>
            </a:r>
            <a:endParaRPr lang="en-US" altLang="zh-CN" sz="1800" smtClean="0"/>
          </a:p>
          <a:p>
            <a:pPr>
              <a:lnSpc>
                <a:spcPct val="80000"/>
              </a:lnSpc>
            </a:pPr>
            <a:r>
              <a:rPr lang="en-US" altLang="zh-CN" sz="1800" smtClean="0">
                <a:solidFill>
                  <a:srgbClr val="FF3300"/>
                </a:solidFill>
              </a:rPr>
              <a:t>GC content</a:t>
            </a:r>
            <a:r>
              <a:rPr lang="en-US" altLang="zh-CN" sz="1800" smtClean="0"/>
              <a:t> is calculated within a 200bp region upstream (e.g., S2L_200 and S2R_200).</a:t>
            </a:r>
            <a:endParaRPr lang="en-US" altLang="zh-CN" sz="1800" smtClean="0"/>
          </a:p>
          <a:p>
            <a:pPr>
              <a:lnSpc>
                <a:spcPct val="80000"/>
              </a:lnSpc>
            </a:pPr>
            <a:r>
              <a:rPr lang="en-US" altLang="zh-CN" sz="1800" smtClean="0">
                <a:solidFill>
                  <a:srgbClr val="FF3300"/>
                </a:solidFill>
              </a:rPr>
              <a:t>Mappability</a:t>
            </a:r>
            <a:r>
              <a:rPr lang="en-US" altLang="zh-CN" sz="1800" smtClean="0"/>
              <a:t>: create 55 subsequences (36bp each) in 50 bp around restriction site. Calculate percentage of uniquely mappable reads.</a:t>
            </a:r>
            <a:endParaRPr lang="en-US" altLang="zh-CN" sz="1800" smtClean="0"/>
          </a:p>
        </p:txBody>
      </p:sp>
      <p:pic>
        <p:nvPicPr>
          <p:cNvPr id="108547" name="Picture 4"/>
          <p:cNvPicPr>
            <a:picLocks noChangeAspect="1" noChangeArrowheads="1"/>
          </p:cNvPicPr>
          <p:nvPr/>
        </p:nvPicPr>
        <p:blipFill>
          <a:blip r:embed="rId1"/>
          <a:srcRect/>
          <a:stretch>
            <a:fillRect/>
          </a:stretch>
        </p:blipFill>
        <p:spPr bwMode="auto">
          <a:xfrm>
            <a:off x="1476375" y="3884613"/>
            <a:ext cx="6335713" cy="2424112"/>
          </a:xfrm>
          <a:prstGeom prst="rect">
            <a:avLst/>
          </a:prstGeom>
          <a:noFill/>
          <a:ln w="9525">
            <a:noFill/>
            <a:miter lim="800000"/>
            <a:headEnd/>
            <a:tailEnd/>
          </a:ln>
        </p:spPr>
      </p:pic>
      <p:sp>
        <p:nvSpPr>
          <p:cNvPr id="108548" name="Rectangle 5"/>
          <p:cNvSpPr>
            <a:spLocks noChangeArrowheads="1"/>
          </p:cNvSpPr>
          <p:nvPr/>
        </p:nvSpPr>
        <p:spPr bwMode="auto">
          <a:xfrm>
            <a:off x="1547813" y="6172200"/>
            <a:ext cx="7596187" cy="641350"/>
          </a:xfrm>
          <a:prstGeom prst="rect">
            <a:avLst/>
          </a:prstGeom>
          <a:noFill/>
          <a:ln w="9525">
            <a:noFill/>
            <a:miter lim="800000"/>
          </a:ln>
        </p:spPr>
        <p:txBody>
          <a:bodyPr anchor="ctr">
            <a:spAutoFit/>
          </a:bodyPr>
          <a:lstStyle/>
          <a:p>
            <a:r>
              <a:rPr lang="en-US" altLang="zh-CN"/>
              <a:t>Hu M, Deng K, Selvaraj S, et al. HiCNorm: removing biases in Hi-C data via Poisson regression[J]. Bioinformatics, 2012, 28(23): 3131-3133. </a:t>
            </a:r>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p:cNvSpPr>
          <p:nvPr>
            <p:ph type="title"/>
          </p:nvPr>
        </p:nvSpPr>
        <p:spPr/>
        <p:txBody>
          <a:bodyPr/>
          <a:lstStyle/>
          <a:p>
            <a:r>
              <a:rPr lang="en-US" altLang="zh-CN" smtClean="0"/>
              <a:t>Microscope &amp; FISH</a:t>
            </a:r>
            <a:endParaRPr lang="en-US" altLang="zh-CN" smtClean="0"/>
          </a:p>
        </p:txBody>
      </p:sp>
      <p:sp>
        <p:nvSpPr>
          <p:cNvPr id="35842" name="Rectangle 5"/>
          <p:cNvSpPr>
            <a:spLocks noChangeArrowheads="1"/>
          </p:cNvSpPr>
          <p:nvPr/>
        </p:nvSpPr>
        <p:spPr bwMode="auto">
          <a:xfrm>
            <a:off x="3168650" y="5681663"/>
            <a:ext cx="6011863" cy="1190625"/>
          </a:xfrm>
          <a:prstGeom prst="rect">
            <a:avLst/>
          </a:prstGeom>
          <a:noFill/>
          <a:ln w="9525">
            <a:noFill/>
            <a:miter lim="800000"/>
          </a:ln>
        </p:spPr>
        <p:txBody>
          <a:bodyPr anchor="ctr">
            <a:spAutoFit/>
          </a:bodyPr>
          <a:lstStyle/>
          <a:p>
            <a:r>
              <a:rPr lang="en-US" altLang="zh-CN"/>
              <a:t>Criscione S W, De Cecco M, Siranosian B, et al. Reorganization of chromosome architecture in replicative cellular senescence[J]. Science advances, 2016, 2(2): e1500882. </a:t>
            </a:r>
            <a:endParaRPr lang="en-US" altLang="zh-CN"/>
          </a:p>
        </p:txBody>
      </p:sp>
      <p:pic>
        <p:nvPicPr>
          <p:cNvPr id="35843" name="Picture 7"/>
          <p:cNvPicPr>
            <a:picLocks noChangeAspect="1" noChangeArrowheads="1"/>
          </p:cNvPicPr>
          <p:nvPr/>
        </p:nvPicPr>
        <p:blipFill>
          <a:blip r:embed="rId1"/>
          <a:srcRect/>
          <a:stretch>
            <a:fillRect/>
          </a:stretch>
        </p:blipFill>
        <p:spPr bwMode="auto">
          <a:xfrm>
            <a:off x="1331913" y="1125538"/>
            <a:ext cx="3895725" cy="46101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p:cNvSpPr>
          <p:nvPr>
            <p:ph type="title"/>
          </p:nvPr>
        </p:nvSpPr>
        <p:spPr/>
        <p:txBody>
          <a:bodyPr/>
          <a:lstStyle/>
          <a:p>
            <a:pPr algn="l"/>
            <a:r>
              <a:rPr lang="en-US" altLang="zh-CN" smtClean="0"/>
              <a:t>HiCNorm</a:t>
            </a:r>
            <a:endParaRPr lang="en-US" altLang="zh-CN" smtClean="0"/>
          </a:p>
        </p:txBody>
      </p:sp>
      <p:sp>
        <p:nvSpPr>
          <p:cNvPr id="109570" name="Rectangle 3"/>
          <p:cNvSpPr>
            <a:spLocks noGrp="1"/>
          </p:cNvSpPr>
          <p:nvPr>
            <p:ph type="body" idx="1"/>
          </p:nvPr>
        </p:nvSpPr>
        <p:spPr/>
        <p:txBody>
          <a:bodyPr/>
          <a:lstStyle/>
          <a:p>
            <a:r>
              <a:rPr lang="en-US" altLang="zh-CN" sz="2800" smtClean="0"/>
              <a:t>The Poisson  regression in HiCNorm works as follows.</a:t>
            </a:r>
            <a:endParaRPr lang="en-US" altLang="zh-CN" sz="2800" smtClean="0"/>
          </a:p>
          <a:p>
            <a:pPr lvl="1"/>
            <a:r>
              <a:rPr lang="en-US" altLang="zh-CN" sz="2400" smtClean="0"/>
              <a:t>Let                            represent the             Hi-C contact map for chromosome i (n</a:t>
            </a:r>
            <a:r>
              <a:rPr lang="en-US" altLang="zh-CN" sz="2400" baseline="-25000" smtClean="0"/>
              <a:t>i</a:t>
            </a:r>
            <a:r>
              <a:rPr lang="en-US" altLang="zh-CN" sz="2400" smtClean="0"/>
              <a:t> is the number of 1-Mb bins)</a:t>
            </a:r>
            <a:endParaRPr lang="en-US" altLang="zh-CN" sz="2400" smtClean="0"/>
          </a:p>
          <a:p>
            <a:pPr lvl="1"/>
            <a:r>
              <a:rPr lang="en-US" altLang="zh-CN" sz="2400" smtClean="0"/>
              <a:t>Thus, u</a:t>
            </a:r>
            <a:r>
              <a:rPr lang="en-US" altLang="zh-CN" sz="2400" baseline="-25000" smtClean="0"/>
              <a:t>jk</a:t>
            </a:r>
            <a:r>
              <a:rPr lang="en-US" altLang="zh-CN" sz="2400" baseline="30000" smtClean="0"/>
              <a:t>i</a:t>
            </a:r>
            <a:r>
              <a:rPr lang="en-US" altLang="zh-CN" sz="2400" smtClean="0"/>
              <a:t> represents the number of reads spanning bins L</a:t>
            </a:r>
            <a:r>
              <a:rPr lang="en-US" altLang="zh-CN" sz="2400" baseline="-25000" smtClean="0"/>
              <a:t>j</a:t>
            </a:r>
            <a:r>
              <a:rPr lang="en-US" altLang="zh-CN" sz="2400" baseline="30000" smtClean="0"/>
              <a:t>i</a:t>
            </a:r>
            <a:r>
              <a:rPr lang="en-US" altLang="zh-CN" sz="2400" smtClean="0"/>
              <a:t> and L</a:t>
            </a:r>
            <a:r>
              <a:rPr lang="en-US" altLang="zh-CN" sz="2400" baseline="-25000" smtClean="0"/>
              <a:t>k</a:t>
            </a:r>
            <a:r>
              <a:rPr lang="en-US" altLang="zh-CN" sz="2400" baseline="30000" smtClean="0"/>
              <a:t>i</a:t>
            </a:r>
            <a:r>
              <a:rPr lang="en-US" altLang="zh-CN" sz="2400" smtClean="0"/>
              <a:t>. </a:t>
            </a:r>
            <a:endParaRPr lang="en-US" altLang="zh-CN" sz="2400" smtClean="0"/>
          </a:p>
          <a:p>
            <a:r>
              <a:rPr lang="en-US" altLang="zh-CN" sz="2800" smtClean="0"/>
              <a:t>We then assume that u</a:t>
            </a:r>
            <a:r>
              <a:rPr lang="en-US" altLang="zh-CN" sz="2800" baseline="-25000" smtClean="0"/>
              <a:t>jk</a:t>
            </a:r>
            <a:r>
              <a:rPr lang="en-US" altLang="zh-CN" sz="2800" baseline="30000" smtClean="0"/>
              <a:t>i</a:t>
            </a:r>
            <a:r>
              <a:rPr lang="en-US" altLang="zh-CN" sz="2800" smtClean="0"/>
              <a:t> allows a Poisson distribution with rate parameter </a:t>
            </a:r>
            <a:r>
              <a:rPr lang="en-US" altLang="zh-CN" smtClean="0"/>
              <a:t>λ</a:t>
            </a:r>
            <a:r>
              <a:rPr lang="en-US" altLang="zh-CN" sz="2800" baseline="-25000" smtClean="0"/>
              <a:t>jk</a:t>
            </a:r>
            <a:r>
              <a:rPr lang="en-US" altLang="zh-CN" sz="2800" baseline="30000" smtClean="0"/>
              <a:t>i</a:t>
            </a:r>
            <a:endParaRPr lang="en-US" altLang="zh-CN" sz="2800" baseline="30000" smtClean="0"/>
          </a:p>
        </p:txBody>
      </p:sp>
      <p:pic>
        <p:nvPicPr>
          <p:cNvPr id="109571" name="Picture 4"/>
          <p:cNvPicPr>
            <a:picLocks noChangeAspect="1" noChangeArrowheads="1"/>
          </p:cNvPicPr>
          <p:nvPr/>
        </p:nvPicPr>
        <p:blipFill>
          <a:blip r:embed="rId1"/>
          <a:srcRect/>
          <a:stretch>
            <a:fillRect/>
          </a:stretch>
        </p:blipFill>
        <p:spPr bwMode="auto">
          <a:xfrm>
            <a:off x="250825" y="5084763"/>
            <a:ext cx="8785225" cy="611187"/>
          </a:xfrm>
          <a:prstGeom prst="rect">
            <a:avLst/>
          </a:prstGeom>
          <a:noFill/>
          <a:ln w="9525">
            <a:noFill/>
            <a:miter lim="800000"/>
            <a:headEnd/>
            <a:tailEnd/>
          </a:ln>
        </p:spPr>
      </p:pic>
      <p:pic>
        <p:nvPicPr>
          <p:cNvPr id="109572" name="Picture 5"/>
          <p:cNvPicPr>
            <a:picLocks noChangeAspect="1" noChangeArrowheads="1"/>
          </p:cNvPicPr>
          <p:nvPr/>
        </p:nvPicPr>
        <p:blipFill>
          <a:blip r:embed="rId2"/>
          <a:srcRect/>
          <a:stretch>
            <a:fillRect/>
          </a:stretch>
        </p:blipFill>
        <p:spPr bwMode="auto">
          <a:xfrm>
            <a:off x="1763713" y="2133600"/>
            <a:ext cx="1724025" cy="447675"/>
          </a:xfrm>
          <a:prstGeom prst="rect">
            <a:avLst/>
          </a:prstGeom>
          <a:noFill/>
          <a:ln w="9525">
            <a:noFill/>
            <a:miter lim="800000"/>
            <a:headEnd/>
            <a:tailEnd/>
          </a:ln>
        </p:spPr>
      </p:pic>
      <p:pic>
        <p:nvPicPr>
          <p:cNvPr id="109573" name="Picture 6"/>
          <p:cNvPicPr>
            <a:picLocks noChangeAspect="1" noChangeArrowheads="1"/>
          </p:cNvPicPr>
          <p:nvPr/>
        </p:nvPicPr>
        <p:blipFill>
          <a:blip r:embed="rId3"/>
          <a:srcRect/>
          <a:stretch>
            <a:fillRect/>
          </a:stretch>
        </p:blipFill>
        <p:spPr bwMode="auto">
          <a:xfrm>
            <a:off x="5392738" y="2154238"/>
            <a:ext cx="619125" cy="26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2"/>
          <p:cNvSpPr>
            <a:spLocks noGrp="1"/>
          </p:cNvSpPr>
          <p:nvPr>
            <p:ph type="title"/>
          </p:nvPr>
        </p:nvSpPr>
        <p:spPr/>
        <p:txBody>
          <a:bodyPr/>
          <a:lstStyle/>
          <a:p>
            <a:pPr algn="l"/>
            <a:r>
              <a:rPr lang="en-US" altLang="zh-CN" smtClean="0"/>
              <a:t>HiCNorm</a:t>
            </a:r>
            <a:endParaRPr lang="zh-CN" altLang="en-US" smtClean="0"/>
          </a:p>
        </p:txBody>
      </p:sp>
      <p:sp>
        <p:nvSpPr>
          <p:cNvPr id="110594" name="Rectangle 3"/>
          <p:cNvSpPr>
            <a:spLocks noGrp="1"/>
          </p:cNvSpPr>
          <p:nvPr>
            <p:ph type="body" idx="1"/>
          </p:nvPr>
        </p:nvSpPr>
        <p:spPr/>
        <p:txBody>
          <a:bodyPr/>
          <a:lstStyle/>
          <a:p>
            <a:pPr>
              <a:lnSpc>
                <a:spcPct val="80000"/>
              </a:lnSpc>
            </a:pPr>
            <a:r>
              <a:rPr lang="en-US" altLang="zh-CN" smtClean="0"/>
              <a:t>The value for </a:t>
            </a:r>
            <a:r>
              <a:rPr lang="en-US" altLang="zh-CN" i="1" smtClean="0"/>
              <a:t>λ</a:t>
            </a:r>
            <a:r>
              <a:rPr lang="en-US" altLang="zh-CN" i="1" baseline="-25000" smtClean="0"/>
              <a:t>jk</a:t>
            </a:r>
            <a:r>
              <a:rPr lang="en-US" altLang="zh-CN" i="1" baseline="30000" smtClean="0"/>
              <a:t>i</a:t>
            </a:r>
            <a:r>
              <a:rPr lang="en-US" altLang="zh-CN" i="1" smtClean="0"/>
              <a:t> </a:t>
            </a:r>
            <a:r>
              <a:rPr lang="en-US" altLang="zh-CN" smtClean="0"/>
              <a:t>is estimated from the Poisson regression, and</a:t>
            </a:r>
            <a:r>
              <a:rPr lang="zh-CN" altLang="en-US" smtClean="0"/>
              <a:t> </a:t>
            </a:r>
            <a:r>
              <a:rPr lang="en-US" altLang="zh-CN" smtClean="0"/>
              <a:t>the residual: </a:t>
            </a:r>
            <a:r>
              <a:rPr lang="en-US" altLang="zh-CN" i="1" smtClean="0"/>
              <a:t>e </a:t>
            </a:r>
            <a:r>
              <a:rPr lang="en-US" altLang="zh-CN" smtClean="0"/>
              <a:t>ˆ</a:t>
            </a:r>
            <a:r>
              <a:rPr lang="en-US" altLang="zh-CN" i="1" baseline="-25000" smtClean="0"/>
              <a:t>jk</a:t>
            </a:r>
            <a:r>
              <a:rPr lang="en-US" altLang="zh-CN" i="1" baseline="30000" smtClean="0"/>
              <a:t>i</a:t>
            </a:r>
            <a:br>
              <a:rPr lang="en-US" altLang="zh-CN" smtClean="0"/>
            </a:br>
            <a:r>
              <a:rPr lang="en-US" altLang="zh-CN" smtClean="0"/>
              <a:t>is the normalized cis interaction between two bins </a:t>
            </a:r>
            <a:r>
              <a:rPr lang="en-US" altLang="zh-CN" i="1" smtClean="0"/>
              <a:t>L</a:t>
            </a:r>
            <a:r>
              <a:rPr lang="en-US" altLang="zh-CN" i="1" baseline="30000" smtClean="0"/>
              <a:t> </a:t>
            </a:r>
            <a:r>
              <a:rPr lang="en-US" altLang="zh-CN" i="1" baseline="-25000" smtClean="0"/>
              <a:t>j</a:t>
            </a:r>
            <a:r>
              <a:rPr lang="en-US" altLang="zh-CN" i="1" baseline="30000" smtClean="0"/>
              <a:t> i</a:t>
            </a:r>
            <a:r>
              <a:rPr lang="en-US" altLang="zh-CN" i="1" smtClean="0"/>
              <a:t> </a:t>
            </a:r>
            <a:r>
              <a:rPr lang="en-US" altLang="zh-CN" smtClean="0"/>
              <a:t>and </a:t>
            </a:r>
            <a:r>
              <a:rPr lang="en-US" altLang="zh-CN" i="1" smtClean="0"/>
              <a:t>L</a:t>
            </a:r>
            <a:r>
              <a:rPr lang="en-US" altLang="zh-CN" i="1" baseline="-25000" smtClean="0"/>
              <a:t>i</a:t>
            </a:r>
            <a:r>
              <a:rPr lang="en-US" altLang="zh-CN" i="1" smtClean="0"/>
              <a:t> </a:t>
            </a:r>
            <a:r>
              <a:rPr lang="en-US" altLang="zh-CN" i="1" baseline="30000" smtClean="0"/>
              <a:t>k</a:t>
            </a:r>
            <a:r>
              <a:rPr lang="en-US" altLang="zh-CN" smtClean="0"/>
              <a:t>.</a:t>
            </a:r>
            <a:endParaRPr lang="en-US" altLang="zh-CN" smtClean="0"/>
          </a:p>
          <a:p>
            <a:pPr>
              <a:lnSpc>
                <a:spcPct val="80000"/>
              </a:lnSpc>
            </a:pPr>
            <a:r>
              <a:rPr lang="en-US" altLang="zh-CN" smtClean="0"/>
              <a:t>Thus, we obtain a normalized matrix</a:t>
            </a:r>
            <a:br>
              <a:rPr lang="en-US" altLang="zh-CN" smtClean="0"/>
            </a:br>
            <a:r>
              <a:rPr lang="en-US" altLang="zh-CN" b="1" smtClean="0"/>
              <a:t>U</a:t>
            </a:r>
            <a:r>
              <a:rPr lang="en-US" altLang="zh-CN" i="1" smtClean="0"/>
              <a:t>∗ </a:t>
            </a:r>
            <a:r>
              <a:rPr lang="en-US" altLang="zh-CN" smtClean="0"/>
              <a:t>= {</a:t>
            </a:r>
            <a:r>
              <a:rPr lang="en-US" altLang="zh-CN" i="1" smtClean="0"/>
              <a:t>e </a:t>
            </a:r>
            <a:r>
              <a:rPr lang="en-US" altLang="zh-CN" smtClean="0"/>
              <a:t>ˆ</a:t>
            </a:r>
            <a:r>
              <a:rPr lang="en-US" altLang="zh-CN" i="1" baseline="-25000" smtClean="0"/>
              <a:t>jk</a:t>
            </a:r>
            <a:r>
              <a:rPr lang="en-US" altLang="zh-CN" i="1" smtClean="0"/>
              <a:t> </a:t>
            </a:r>
            <a:r>
              <a:rPr lang="en-US" altLang="zh-CN" i="1" baseline="30000" smtClean="0"/>
              <a:t>i</a:t>
            </a:r>
            <a:r>
              <a:rPr lang="en-US" altLang="zh-CN" i="1" smtClean="0"/>
              <a:t>} </a:t>
            </a:r>
            <a:r>
              <a:rPr lang="en-US" altLang="zh-CN" smtClean="0"/>
              <a:t>1</a:t>
            </a:r>
            <a:r>
              <a:rPr lang="en-US" altLang="zh-CN" i="1" smtClean="0"/>
              <a:t>≤j,k≤ni</a:t>
            </a:r>
            <a:r>
              <a:rPr lang="en-US" altLang="zh-CN" smtClean="0"/>
              <a:t>.</a:t>
            </a:r>
            <a:endParaRPr lang="en-US" altLang="zh-CN" smtClean="0"/>
          </a:p>
          <a:p>
            <a:pPr>
              <a:lnSpc>
                <a:spcPct val="80000"/>
              </a:lnSpc>
            </a:pPr>
            <a:r>
              <a:rPr lang="en-US" altLang="zh-CN" smtClean="0"/>
              <a:t>This matrix is used for all downstream applications such as that discussed previously in this lecture.</a:t>
            </a:r>
            <a:endParaRPr lang="zh-CN" altLang="en-US" smtClean="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p:cNvSpPr>
          <p:nvPr>
            <p:ph type="title"/>
          </p:nvPr>
        </p:nvSpPr>
        <p:spPr/>
        <p:txBody>
          <a:bodyPr/>
          <a:lstStyle/>
          <a:p>
            <a:pPr algn="l"/>
            <a:r>
              <a:rPr lang="en-US" altLang="zh-CN" smtClean="0"/>
              <a:t>HiCNorm</a:t>
            </a:r>
            <a:endParaRPr lang="en-US" altLang="zh-CN" smtClean="0"/>
          </a:p>
        </p:txBody>
      </p:sp>
      <p:sp>
        <p:nvSpPr>
          <p:cNvPr id="111618" name="Rectangle 3"/>
          <p:cNvSpPr>
            <a:spLocks noGrp="1"/>
          </p:cNvSpPr>
          <p:nvPr>
            <p:ph type="body" idx="1"/>
          </p:nvPr>
        </p:nvSpPr>
        <p:spPr/>
        <p:txBody>
          <a:bodyPr/>
          <a:lstStyle/>
          <a:p>
            <a:r>
              <a:rPr lang="en-US" altLang="zh-CN" sz="2000" smtClean="0"/>
              <a:t>The authors validated their program in various ways in general the and the computing time for a typical dataset was about.</a:t>
            </a:r>
            <a:endParaRPr lang="en-US" altLang="zh-CN" sz="2000" smtClean="0"/>
          </a:p>
          <a:p>
            <a:pPr lvl="1"/>
            <a:r>
              <a:rPr lang="en-US" altLang="zh-CN" sz="1800" smtClean="0"/>
              <a:t>Reproducibility between experiments was better than that of competing approaches.</a:t>
            </a:r>
            <a:endParaRPr lang="en-US" altLang="zh-CN" sz="1800" smtClean="0"/>
          </a:p>
          <a:p>
            <a:pPr lvl="1"/>
            <a:r>
              <a:rPr lang="en-US" altLang="zh-CN" sz="1800" smtClean="0"/>
              <a:t>Compute speed: 2 seconds compared to about 4 hours for the major competing approach.</a:t>
            </a:r>
            <a:endParaRPr lang="en-US" altLang="zh-CN" sz="1800" smtClean="0"/>
          </a:p>
        </p:txBody>
      </p:sp>
      <p:pic>
        <p:nvPicPr>
          <p:cNvPr id="111619" name="Picture 4"/>
          <p:cNvPicPr>
            <a:picLocks noChangeAspect="1" noChangeArrowheads="1"/>
          </p:cNvPicPr>
          <p:nvPr/>
        </p:nvPicPr>
        <p:blipFill>
          <a:blip r:embed="rId1"/>
          <a:srcRect/>
          <a:stretch>
            <a:fillRect/>
          </a:stretch>
        </p:blipFill>
        <p:spPr bwMode="auto">
          <a:xfrm>
            <a:off x="1763713" y="3500438"/>
            <a:ext cx="5472112" cy="2705100"/>
          </a:xfrm>
          <a:prstGeom prst="rect">
            <a:avLst/>
          </a:prstGeom>
          <a:noFill/>
          <a:ln w="9525">
            <a:noFill/>
            <a:miter lim="800000"/>
            <a:headEnd/>
            <a:tailEnd/>
          </a:ln>
        </p:spPr>
      </p:pic>
      <p:sp>
        <p:nvSpPr>
          <p:cNvPr id="111620" name="Rectangle 5"/>
          <p:cNvSpPr>
            <a:spLocks noChangeArrowheads="1"/>
          </p:cNvSpPr>
          <p:nvPr/>
        </p:nvSpPr>
        <p:spPr bwMode="auto">
          <a:xfrm>
            <a:off x="1547813" y="6172200"/>
            <a:ext cx="7561262" cy="641350"/>
          </a:xfrm>
          <a:prstGeom prst="rect">
            <a:avLst/>
          </a:prstGeom>
          <a:noFill/>
          <a:ln w="9525">
            <a:noFill/>
            <a:miter lim="800000"/>
          </a:ln>
        </p:spPr>
        <p:txBody>
          <a:bodyPr anchor="ctr">
            <a:spAutoFit/>
          </a:bodyPr>
          <a:lstStyle/>
          <a:p>
            <a:r>
              <a:rPr lang="en-US" altLang="zh-CN"/>
              <a:t>Hu M, Deng K, Selvaraj S, et al. HiCNorm: removing biases in Hi-C data via Poisson regression[J]. Bioinformatics, 2012, 28(23): 3131-3133. </a:t>
            </a:r>
            <a:endParaRPr lang="en-US"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2"/>
          <p:cNvSpPr>
            <a:spLocks noGrp="1"/>
          </p:cNvSpPr>
          <p:nvPr>
            <p:ph type="title" idx="4294967295"/>
          </p:nvPr>
        </p:nvSpPr>
        <p:spPr/>
        <p:txBody>
          <a:bodyPr/>
          <a:lstStyle/>
          <a:p>
            <a:pPr algn="l"/>
            <a:r>
              <a:rPr lang="en-US" altLang="zh-CN" smtClean="0"/>
              <a:t>Problems</a:t>
            </a:r>
            <a:endParaRPr lang="en-US" altLang="zh-CN" smtClean="0"/>
          </a:p>
        </p:txBody>
      </p:sp>
      <p:sp>
        <p:nvSpPr>
          <p:cNvPr id="113666" name="Rectangle 3"/>
          <p:cNvSpPr>
            <a:spLocks noGrp="1"/>
          </p:cNvSpPr>
          <p:nvPr>
            <p:ph type="body" idx="4294967295"/>
          </p:nvPr>
        </p:nvSpPr>
        <p:spPr/>
        <p:txBody>
          <a:bodyPr/>
          <a:lstStyle/>
          <a:p>
            <a:r>
              <a:rPr lang="en-US" altLang="zh-CN" smtClean="0">
                <a:solidFill>
                  <a:srgbClr val="969696"/>
                </a:solidFill>
              </a:rPr>
              <a:t>Development of Hi-C</a:t>
            </a:r>
            <a:endParaRPr lang="en-US" altLang="zh-CN" smtClean="0">
              <a:solidFill>
                <a:srgbClr val="969696"/>
              </a:solidFill>
            </a:endParaRPr>
          </a:p>
          <a:p>
            <a:r>
              <a:rPr lang="en-US" altLang="zh-CN" smtClean="0">
                <a:solidFill>
                  <a:srgbClr val="969696"/>
                </a:solidFill>
              </a:rPr>
              <a:t>Correlation Analysis</a:t>
            </a:r>
            <a:endParaRPr lang="en-US" altLang="zh-CN" smtClean="0">
              <a:solidFill>
                <a:srgbClr val="969696"/>
              </a:solidFill>
            </a:endParaRPr>
          </a:p>
          <a:p>
            <a:r>
              <a:rPr lang="en-US" altLang="zh-CN" smtClean="0">
                <a:solidFill>
                  <a:srgbClr val="969696"/>
                </a:solidFill>
              </a:rPr>
              <a:t>Hi-C on the Chromosome Scale</a:t>
            </a:r>
            <a:endParaRPr lang="en-US" altLang="zh-CN" smtClean="0">
              <a:solidFill>
                <a:srgbClr val="969696"/>
              </a:solidFill>
            </a:endParaRPr>
          </a:p>
          <a:p>
            <a:r>
              <a:rPr lang="en-US" altLang="zh-CN" smtClean="0"/>
              <a:t>Hi-C on the Genome Scale</a:t>
            </a:r>
            <a:endParaRPr lang="en-US" altLang="zh-CN"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2"/>
          <p:cNvSpPr>
            <a:spLocks noGrp="1"/>
          </p:cNvSpPr>
          <p:nvPr>
            <p:ph type="title"/>
          </p:nvPr>
        </p:nvSpPr>
        <p:spPr/>
        <p:txBody>
          <a:bodyPr/>
          <a:lstStyle/>
          <a:p>
            <a:pPr algn="l"/>
            <a:r>
              <a:rPr lang="en-US" altLang="zh-CN" sz="2400" smtClean="0"/>
              <a:t>Intrachromosomal proximity map shows two opposing patterns</a:t>
            </a:r>
            <a:endParaRPr lang="en-US" altLang="zh-CN" sz="2400" smtClean="0"/>
          </a:p>
        </p:txBody>
      </p:sp>
      <p:sp>
        <p:nvSpPr>
          <p:cNvPr id="114690" name="Rectangle 5"/>
          <p:cNvSpPr>
            <a:spLocks noChangeArrowheads="1"/>
          </p:cNvSpPr>
          <p:nvPr/>
        </p:nvSpPr>
        <p:spPr bwMode="auto">
          <a:xfrm>
            <a:off x="1511300" y="5897563"/>
            <a:ext cx="7632700" cy="915987"/>
          </a:xfrm>
          <a:prstGeom prst="rect">
            <a:avLst/>
          </a:prstGeom>
          <a:noFill/>
          <a:ln w="9525">
            <a:noFill/>
            <a:miter lim="800000"/>
          </a:ln>
        </p:spPr>
        <p:txBody>
          <a:bodyPr anchor="ctr">
            <a:spAutoFit/>
          </a:bodyPr>
          <a:lstStyle/>
          <a:p>
            <a:r>
              <a:rPr lang="en-US" altLang="zh-CN"/>
              <a:t>Lieberman-Aiden E, Van Berkum N L, Williams L, et al. Comprehensive mapping of long-range interactions reveals folding principles of the human genome[J]. science, 2009, 326(5950): 289-293. </a:t>
            </a:r>
            <a:endParaRPr lang="en-US" altLang="zh-CN"/>
          </a:p>
        </p:txBody>
      </p:sp>
      <p:pic>
        <p:nvPicPr>
          <p:cNvPr id="114691" name="Picture 5"/>
          <p:cNvPicPr>
            <a:picLocks noChangeAspect="1" noChangeArrowheads="1"/>
          </p:cNvPicPr>
          <p:nvPr/>
        </p:nvPicPr>
        <p:blipFill>
          <a:blip r:embed="rId1"/>
          <a:srcRect/>
          <a:stretch>
            <a:fillRect/>
          </a:stretch>
        </p:blipFill>
        <p:spPr bwMode="auto">
          <a:xfrm>
            <a:off x="2268538" y="1506538"/>
            <a:ext cx="4391025" cy="4370387"/>
          </a:xfrm>
          <a:prstGeom prst="rect">
            <a:avLst/>
          </a:prstGeom>
          <a:noFill/>
          <a:ln w="9525">
            <a:noFill/>
            <a:miter lim="800000"/>
            <a:headEnd/>
            <a:tailEnd/>
          </a:ln>
        </p:spPr>
      </p:pic>
      <p:sp>
        <p:nvSpPr>
          <p:cNvPr id="114692" name="Text Box 6"/>
          <p:cNvSpPr txBox="1">
            <a:spLocks noChangeArrowheads="1"/>
          </p:cNvSpPr>
          <p:nvPr/>
        </p:nvSpPr>
        <p:spPr bwMode="auto">
          <a:xfrm>
            <a:off x="611188" y="1268413"/>
            <a:ext cx="806450" cy="366712"/>
          </a:xfrm>
          <a:prstGeom prst="rect">
            <a:avLst/>
          </a:prstGeom>
          <a:noFill/>
          <a:ln w="9525">
            <a:noFill/>
            <a:miter lim="800000"/>
          </a:ln>
        </p:spPr>
        <p:txBody>
          <a:bodyPr wrap="none">
            <a:spAutoFit/>
          </a:bodyPr>
          <a:lstStyle/>
          <a:p>
            <a:r>
              <a:rPr lang="en-US" altLang="zh-CN"/>
              <a:t>Chr14</a:t>
            </a:r>
            <a:endParaRPr lang="en-US" altLang="zh-CN"/>
          </a:p>
        </p:txBody>
      </p:sp>
      <p:sp>
        <p:nvSpPr>
          <p:cNvPr id="114693" name="Rectangle 7"/>
          <p:cNvSpPr>
            <a:spLocks noChangeArrowheads="1"/>
          </p:cNvSpPr>
          <p:nvPr/>
        </p:nvSpPr>
        <p:spPr bwMode="auto">
          <a:xfrm>
            <a:off x="2195513" y="2420938"/>
            <a:ext cx="4608512" cy="647700"/>
          </a:xfrm>
          <a:prstGeom prst="rect">
            <a:avLst/>
          </a:prstGeom>
          <a:noFill/>
          <a:ln w="9525">
            <a:solidFill>
              <a:srgbClr val="00FF00"/>
            </a:solidFill>
            <a:miter lim="800000"/>
          </a:ln>
        </p:spPr>
        <p:txBody>
          <a:bodyPr wrap="none" anchor="ctr"/>
          <a:lstStyle/>
          <a:p>
            <a:endParaRPr lang="zh-CN" altLang="en-US"/>
          </a:p>
        </p:txBody>
      </p:sp>
      <p:sp>
        <p:nvSpPr>
          <p:cNvPr id="114694" name="Rectangle 8"/>
          <p:cNvSpPr>
            <a:spLocks noChangeArrowheads="1"/>
          </p:cNvSpPr>
          <p:nvPr/>
        </p:nvSpPr>
        <p:spPr bwMode="auto">
          <a:xfrm>
            <a:off x="2195513" y="4437063"/>
            <a:ext cx="4608512" cy="647700"/>
          </a:xfrm>
          <a:prstGeom prst="rect">
            <a:avLst/>
          </a:prstGeom>
          <a:noFill/>
          <a:ln w="9525">
            <a:solidFill>
              <a:srgbClr val="00FF00"/>
            </a:solidFill>
            <a:miter lim="800000"/>
          </a:ln>
        </p:spPr>
        <p:txBody>
          <a:bodyPr wrap="none" anchor="ctr"/>
          <a:lstStyle/>
          <a:p>
            <a:endParaRPr lang="zh-CN" altLang="en-US"/>
          </a:p>
        </p:txBody>
      </p:sp>
      <p:sp>
        <p:nvSpPr>
          <p:cNvPr id="114695" name="Line 9"/>
          <p:cNvSpPr>
            <a:spLocks noChangeShapeType="1"/>
          </p:cNvSpPr>
          <p:nvPr/>
        </p:nvSpPr>
        <p:spPr bwMode="auto">
          <a:xfrm flipH="1">
            <a:off x="1547813" y="2708275"/>
            <a:ext cx="647700" cy="1225550"/>
          </a:xfrm>
          <a:prstGeom prst="line">
            <a:avLst/>
          </a:prstGeom>
          <a:noFill/>
          <a:ln w="9525">
            <a:solidFill>
              <a:srgbClr val="00FF00"/>
            </a:solidFill>
            <a:round/>
          </a:ln>
        </p:spPr>
        <p:txBody>
          <a:bodyPr/>
          <a:lstStyle/>
          <a:p>
            <a:endParaRPr lang="zh-CN" altLang="en-US"/>
          </a:p>
        </p:txBody>
      </p:sp>
      <p:sp>
        <p:nvSpPr>
          <p:cNvPr id="114696" name="Line 10"/>
          <p:cNvSpPr>
            <a:spLocks noChangeShapeType="1"/>
          </p:cNvSpPr>
          <p:nvPr/>
        </p:nvSpPr>
        <p:spPr bwMode="auto">
          <a:xfrm flipH="1" flipV="1">
            <a:off x="1547813" y="3933825"/>
            <a:ext cx="647700" cy="863600"/>
          </a:xfrm>
          <a:prstGeom prst="line">
            <a:avLst/>
          </a:prstGeom>
          <a:noFill/>
          <a:ln w="9525">
            <a:solidFill>
              <a:srgbClr val="00FF00"/>
            </a:solidFill>
            <a:round/>
          </a:ln>
        </p:spPr>
        <p:txBody>
          <a:bodyPr/>
          <a:lstStyle/>
          <a:p>
            <a:endParaRPr lang="zh-CN" altLang="en-US"/>
          </a:p>
        </p:txBody>
      </p:sp>
      <p:sp>
        <p:nvSpPr>
          <p:cNvPr id="114697" name="Text Box 11"/>
          <p:cNvSpPr txBox="1">
            <a:spLocks noChangeArrowheads="1"/>
          </p:cNvSpPr>
          <p:nvPr/>
        </p:nvSpPr>
        <p:spPr bwMode="auto">
          <a:xfrm>
            <a:off x="376238" y="3665538"/>
            <a:ext cx="1200150" cy="641350"/>
          </a:xfrm>
          <a:prstGeom prst="rect">
            <a:avLst/>
          </a:prstGeom>
          <a:noFill/>
          <a:ln w="9525">
            <a:noFill/>
            <a:miter lim="800000"/>
          </a:ln>
        </p:spPr>
        <p:txBody>
          <a:bodyPr wrap="none">
            <a:spAutoFit/>
          </a:bodyPr>
          <a:lstStyle/>
          <a:p>
            <a:r>
              <a:rPr lang="en-US" altLang="zh-CN"/>
              <a:t>Extremely</a:t>
            </a:r>
            <a:endParaRPr lang="en-US" altLang="zh-CN"/>
          </a:p>
          <a:p>
            <a:r>
              <a:rPr lang="en-US" altLang="zh-CN"/>
              <a:t>Similar!</a:t>
            </a:r>
            <a:endParaRPr lang="en-US" altLang="zh-CN"/>
          </a:p>
        </p:txBody>
      </p:sp>
      <p:sp>
        <p:nvSpPr>
          <p:cNvPr id="114698" name="Rectangle 12"/>
          <p:cNvSpPr>
            <a:spLocks noChangeArrowheads="1"/>
          </p:cNvSpPr>
          <p:nvPr/>
        </p:nvSpPr>
        <p:spPr bwMode="auto">
          <a:xfrm>
            <a:off x="2195513" y="3716338"/>
            <a:ext cx="4608512" cy="647700"/>
          </a:xfrm>
          <a:prstGeom prst="rect">
            <a:avLst/>
          </a:prstGeom>
          <a:noFill/>
          <a:ln w="9525">
            <a:solidFill>
              <a:srgbClr val="993366"/>
            </a:solidFill>
            <a:miter lim="800000"/>
          </a:ln>
        </p:spPr>
        <p:txBody>
          <a:bodyPr wrap="none" anchor="ctr"/>
          <a:lstStyle/>
          <a:p>
            <a:endParaRPr lang="zh-CN" altLang="en-US"/>
          </a:p>
        </p:txBody>
      </p:sp>
      <p:sp>
        <p:nvSpPr>
          <p:cNvPr id="114699" name="Line 13"/>
          <p:cNvSpPr>
            <a:spLocks noChangeShapeType="1"/>
          </p:cNvSpPr>
          <p:nvPr/>
        </p:nvSpPr>
        <p:spPr bwMode="auto">
          <a:xfrm>
            <a:off x="6804025" y="4005263"/>
            <a:ext cx="215900" cy="0"/>
          </a:xfrm>
          <a:prstGeom prst="line">
            <a:avLst/>
          </a:prstGeom>
          <a:noFill/>
          <a:ln w="9525">
            <a:solidFill>
              <a:srgbClr val="800080"/>
            </a:solidFill>
            <a:round/>
          </a:ln>
        </p:spPr>
        <p:txBody>
          <a:bodyPr/>
          <a:lstStyle/>
          <a:p>
            <a:endParaRPr lang="zh-CN" altLang="en-US"/>
          </a:p>
        </p:txBody>
      </p:sp>
      <p:sp>
        <p:nvSpPr>
          <p:cNvPr id="114700" name="Text Box 14"/>
          <p:cNvSpPr txBox="1">
            <a:spLocks noChangeArrowheads="1"/>
          </p:cNvSpPr>
          <p:nvPr/>
        </p:nvSpPr>
        <p:spPr bwMode="auto">
          <a:xfrm>
            <a:off x="7019925" y="3716338"/>
            <a:ext cx="1098550" cy="641350"/>
          </a:xfrm>
          <a:prstGeom prst="rect">
            <a:avLst/>
          </a:prstGeom>
          <a:noFill/>
          <a:ln w="9525">
            <a:noFill/>
            <a:miter lim="800000"/>
          </a:ln>
        </p:spPr>
        <p:txBody>
          <a:bodyPr wrap="none">
            <a:spAutoFit/>
          </a:bodyPr>
          <a:lstStyle/>
          <a:p>
            <a:r>
              <a:rPr lang="en-US" altLang="zh-CN"/>
              <a:t>Opposite</a:t>
            </a:r>
            <a:endParaRPr lang="en-US" altLang="zh-CN"/>
          </a:p>
          <a:p>
            <a:r>
              <a:rPr lang="en-US" altLang="zh-CN"/>
              <a:t>Pattern!</a:t>
            </a:r>
            <a:endParaRPr lang="en-US" altLang="zh-C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2"/>
          <p:cNvSpPr>
            <a:spLocks noGrp="1"/>
          </p:cNvSpPr>
          <p:nvPr>
            <p:ph type="title"/>
          </p:nvPr>
        </p:nvSpPr>
        <p:spPr>
          <a:xfrm>
            <a:off x="468313" y="260350"/>
            <a:ext cx="8229600" cy="1143000"/>
          </a:xfrm>
        </p:spPr>
        <p:txBody>
          <a:bodyPr/>
          <a:lstStyle/>
          <a:p>
            <a:pPr algn="l"/>
            <a:r>
              <a:rPr lang="en-US" altLang="zh-CN" smtClean="0"/>
              <a:t>Chromosome 14 has two zones</a:t>
            </a:r>
            <a:endParaRPr lang="en-US" altLang="zh-CN" smtClean="0"/>
          </a:p>
        </p:txBody>
      </p:sp>
      <p:pic>
        <p:nvPicPr>
          <p:cNvPr id="115714" name="Picture 4"/>
          <p:cNvPicPr>
            <a:picLocks noChangeAspect="1" noChangeArrowheads="1"/>
          </p:cNvPicPr>
          <p:nvPr/>
        </p:nvPicPr>
        <p:blipFill>
          <a:blip r:embed="rId1"/>
          <a:srcRect/>
          <a:stretch>
            <a:fillRect/>
          </a:stretch>
        </p:blipFill>
        <p:spPr bwMode="auto">
          <a:xfrm>
            <a:off x="1546225" y="1773238"/>
            <a:ext cx="4537075" cy="4100512"/>
          </a:xfrm>
          <a:prstGeom prst="rect">
            <a:avLst/>
          </a:prstGeom>
          <a:noFill/>
          <a:ln w="9525">
            <a:noFill/>
            <a:miter lim="800000"/>
            <a:headEnd/>
            <a:tailEnd/>
          </a:ln>
        </p:spPr>
      </p:pic>
      <p:sp>
        <p:nvSpPr>
          <p:cNvPr id="115715" name="AutoShape 7"/>
          <p:cNvSpPr/>
          <p:nvPr/>
        </p:nvSpPr>
        <p:spPr bwMode="auto">
          <a:xfrm>
            <a:off x="6083300" y="3789363"/>
            <a:ext cx="576263" cy="2016125"/>
          </a:xfrm>
          <a:prstGeom prst="rightBracket">
            <a:avLst>
              <a:gd name="adj" fmla="val 29155"/>
            </a:avLst>
          </a:prstGeom>
          <a:noFill/>
          <a:ln w="9525">
            <a:solidFill>
              <a:schemeClr val="tx1"/>
            </a:solidFill>
            <a:round/>
          </a:ln>
        </p:spPr>
        <p:txBody>
          <a:bodyPr wrap="none" anchor="ctr"/>
          <a:lstStyle/>
          <a:p>
            <a:endParaRPr lang="zh-CN" altLang="en-US"/>
          </a:p>
        </p:txBody>
      </p:sp>
      <p:sp>
        <p:nvSpPr>
          <p:cNvPr id="115716" name="AutoShape 8"/>
          <p:cNvSpPr/>
          <p:nvPr/>
        </p:nvSpPr>
        <p:spPr bwMode="auto">
          <a:xfrm>
            <a:off x="969963" y="1773238"/>
            <a:ext cx="576262" cy="2016125"/>
          </a:xfrm>
          <a:prstGeom prst="leftBracket">
            <a:avLst>
              <a:gd name="adj" fmla="val 29155"/>
            </a:avLst>
          </a:prstGeom>
          <a:noFill/>
          <a:ln w="9525">
            <a:solidFill>
              <a:schemeClr val="tx1"/>
            </a:solidFill>
            <a:round/>
          </a:ln>
        </p:spPr>
        <p:txBody>
          <a:bodyPr wrap="none" anchor="ctr"/>
          <a:lstStyle/>
          <a:p>
            <a:endParaRPr lang="zh-CN" altLang="en-US"/>
          </a:p>
        </p:txBody>
      </p:sp>
      <p:sp>
        <p:nvSpPr>
          <p:cNvPr id="115717" name="Text Box 9"/>
          <p:cNvSpPr txBox="1">
            <a:spLocks noChangeArrowheads="1"/>
          </p:cNvSpPr>
          <p:nvPr/>
        </p:nvSpPr>
        <p:spPr bwMode="auto">
          <a:xfrm>
            <a:off x="368300" y="2276475"/>
            <a:ext cx="458788" cy="955675"/>
          </a:xfrm>
          <a:prstGeom prst="rect">
            <a:avLst/>
          </a:prstGeom>
          <a:noFill/>
          <a:ln w="9525">
            <a:noFill/>
            <a:miter lim="800000"/>
          </a:ln>
        </p:spPr>
        <p:txBody>
          <a:bodyPr vert="eaVert" wrap="none">
            <a:spAutoFit/>
          </a:bodyPr>
          <a:lstStyle/>
          <a:p>
            <a:r>
              <a:rPr lang="en-US" altLang="zh-CN"/>
              <a:t>Pattern1</a:t>
            </a:r>
            <a:endParaRPr lang="en-US" altLang="zh-CN"/>
          </a:p>
        </p:txBody>
      </p:sp>
      <p:sp>
        <p:nvSpPr>
          <p:cNvPr id="115718" name="Text Box 10"/>
          <p:cNvSpPr txBox="1">
            <a:spLocks noChangeArrowheads="1"/>
          </p:cNvSpPr>
          <p:nvPr/>
        </p:nvSpPr>
        <p:spPr bwMode="auto">
          <a:xfrm>
            <a:off x="6732588" y="4273550"/>
            <a:ext cx="458787" cy="955675"/>
          </a:xfrm>
          <a:prstGeom prst="rect">
            <a:avLst/>
          </a:prstGeom>
          <a:noFill/>
          <a:ln w="9525">
            <a:noFill/>
            <a:miter lim="800000"/>
          </a:ln>
        </p:spPr>
        <p:txBody>
          <a:bodyPr vert="eaVert" wrap="none">
            <a:spAutoFit/>
          </a:bodyPr>
          <a:lstStyle/>
          <a:p>
            <a:r>
              <a:rPr lang="en-US" altLang="zh-CN"/>
              <a:t>Pattern2</a:t>
            </a:r>
            <a:endParaRPr lang="en-US" altLang="zh-CN"/>
          </a:p>
        </p:txBody>
      </p:sp>
      <p:sp>
        <p:nvSpPr>
          <p:cNvPr id="115719" name="Text Box 11"/>
          <p:cNvSpPr txBox="1">
            <a:spLocks noChangeArrowheads="1"/>
          </p:cNvSpPr>
          <p:nvPr/>
        </p:nvSpPr>
        <p:spPr bwMode="auto">
          <a:xfrm>
            <a:off x="6927850" y="1863725"/>
            <a:ext cx="1049338" cy="822325"/>
          </a:xfrm>
          <a:prstGeom prst="rect">
            <a:avLst/>
          </a:prstGeom>
          <a:noFill/>
          <a:ln w="9525">
            <a:noFill/>
            <a:miter lim="800000"/>
          </a:ln>
        </p:spPr>
        <p:txBody>
          <a:bodyPr wrap="none">
            <a:spAutoFit/>
          </a:bodyPr>
          <a:lstStyle/>
          <a:p>
            <a:r>
              <a:rPr lang="en-US" altLang="zh-CN" sz="2400">
                <a:solidFill>
                  <a:schemeClr val="hlink"/>
                </a:solidFill>
              </a:rPr>
              <a:t>Zone1</a:t>
            </a:r>
            <a:endParaRPr lang="en-US" altLang="zh-CN" sz="2400">
              <a:solidFill>
                <a:schemeClr val="hlink"/>
              </a:solidFill>
            </a:endParaRPr>
          </a:p>
          <a:p>
            <a:r>
              <a:rPr lang="en-US" altLang="zh-CN" sz="2400">
                <a:solidFill>
                  <a:srgbClr val="FF3300"/>
                </a:solidFill>
              </a:rPr>
              <a:t>Zone2</a:t>
            </a:r>
            <a:endParaRPr lang="en-US" altLang="zh-CN" sz="2400">
              <a:solidFill>
                <a:srgbClr val="FF3300"/>
              </a:solidFill>
            </a:endParaRPr>
          </a:p>
        </p:txBody>
      </p:sp>
      <p:sp>
        <p:nvSpPr>
          <p:cNvPr id="115720" name="Text Box 12"/>
          <p:cNvSpPr txBox="1">
            <a:spLocks noChangeArrowheads="1"/>
          </p:cNvSpPr>
          <p:nvPr/>
        </p:nvSpPr>
        <p:spPr bwMode="auto">
          <a:xfrm>
            <a:off x="2771775" y="6216650"/>
            <a:ext cx="3448050" cy="641350"/>
          </a:xfrm>
          <a:prstGeom prst="rect">
            <a:avLst/>
          </a:prstGeom>
          <a:noFill/>
          <a:ln w="9525">
            <a:noFill/>
            <a:miter lim="800000"/>
          </a:ln>
        </p:spPr>
        <p:txBody>
          <a:bodyPr wrap="none">
            <a:spAutoFit/>
          </a:bodyPr>
          <a:lstStyle/>
          <a:p>
            <a:r>
              <a:rPr lang="en-US" altLang="zh-CN"/>
              <a:t>Much interaction within zones,</a:t>
            </a:r>
            <a:endParaRPr lang="en-US" altLang="zh-CN"/>
          </a:p>
          <a:p>
            <a:r>
              <a:rPr lang="en-US" altLang="zh-CN"/>
              <a:t>Little interaction between zones.</a:t>
            </a:r>
            <a:endParaRPr lang="en-US" altLang="zh-C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2"/>
          <p:cNvSpPr>
            <a:spLocks noGrp="1"/>
          </p:cNvSpPr>
          <p:nvPr>
            <p:ph type="title"/>
          </p:nvPr>
        </p:nvSpPr>
        <p:spPr/>
        <p:txBody>
          <a:bodyPr/>
          <a:lstStyle/>
          <a:p>
            <a:pPr algn="l"/>
            <a:r>
              <a:rPr lang="en-US" altLang="zh-CN" smtClean="0"/>
              <a:t>The whole genome is plaid</a:t>
            </a:r>
            <a:endParaRPr lang="en-US" altLang="zh-CN" smtClean="0"/>
          </a:p>
        </p:txBody>
      </p:sp>
      <p:pic>
        <p:nvPicPr>
          <p:cNvPr id="116738" name="Picture 5"/>
          <p:cNvPicPr>
            <a:picLocks noChangeAspect="1" noChangeArrowheads="1"/>
          </p:cNvPicPr>
          <p:nvPr/>
        </p:nvPicPr>
        <p:blipFill>
          <a:blip r:embed="rId1"/>
          <a:srcRect/>
          <a:stretch>
            <a:fillRect/>
          </a:stretch>
        </p:blipFill>
        <p:spPr bwMode="auto">
          <a:xfrm>
            <a:off x="168275" y="1130300"/>
            <a:ext cx="8867775" cy="1400175"/>
          </a:xfrm>
          <a:prstGeom prst="rect">
            <a:avLst/>
          </a:prstGeom>
          <a:noFill/>
          <a:ln w="9525">
            <a:noFill/>
            <a:miter lim="800000"/>
            <a:headEnd/>
            <a:tailEnd/>
          </a:ln>
        </p:spPr>
      </p:pic>
      <p:pic>
        <p:nvPicPr>
          <p:cNvPr id="116739" name="Picture 6"/>
          <p:cNvPicPr>
            <a:picLocks noChangeAspect="1" noChangeArrowheads="1"/>
          </p:cNvPicPr>
          <p:nvPr/>
        </p:nvPicPr>
        <p:blipFill>
          <a:blip r:embed="rId2"/>
          <a:srcRect/>
          <a:stretch>
            <a:fillRect/>
          </a:stretch>
        </p:blipFill>
        <p:spPr bwMode="auto">
          <a:xfrm>
            <a:off x="179388" y="2641600"/>
            <a:ext cx="8886825" cy="1400175"/>
          </a:xfrm>
          <a:prstGeom prst="rect">
            <a:avLst/>
          </a:prstGeom>
          <a:noFill/>
          <a:ln w="9525">
            <a:noFill/>
            <a:miter lim="800000"/>
            <a:headEnd/>
            <a:tailEnd/>
          </a:ln>
        </p:spPr>
      </p:pic>
      <p:pic>
        <p:nvPicPr>
          <p:cNvPr id="116740" name="Picture 7"/>
          <p:cNvPicPr>
            <a:picLocks noChangeAspect="1" noChangeArrowheads="1"/>
          </p:cNvPicPr>
          <p:nvPr/>
        </p:nvPicPr>
        <p:blipFill>
          <a:blip r:embed="rId3"/>
          <a:srcRect/>
          <a:stretch>
            <a:fillRect/>
          </a:stretch>
        </p:blipFill>
        <p:spPr bwMode="auto">
          <a:xfrm>
            <a:off x="179388" y="4083050"/>
            <a:ext cx="8877300" cy="1362075"/>
          </a:xfrm>
          <a:prstGeom prst="rect">
            <a:avLst/>
          </a:prstGeom>
          <a:noFill/>
          <a:ln w="9525">
            <a:noFill/>
            <a:miter lim="800000"/>
            <a:headEnd/>
            <a:tailEnd/>
          </a:ln>
        </p:spPr>
      </p:pic>
      <p:pic>
        <p:nvPicPr>
          <p:cNvPr id="116741" name="Picture 8"/>
          <p:cNvPicPr>
            <a:picLocks noChangeAspect="1" noChangeArrowheads="1"/>
          </p:cNvPicPr>
          <p:nvPr/>
        </p:nvPicPr>
        <p:blipFill>
          <a:blip r:embed="rId4"/>
          <a:srcRect/>
          <a:stretch>
            <a:fillRect/>
          </a:stretch>
        </p:blipFill>
        <p:spPr bwMode="auto">
          <a:xfrm>
            <a:off x="250825" y="5486400"/>
            <a:ext cx="7296150" cy="1371600"/>
          </a:xfrm>
          <a:prstGeom prst="rect">
            <a:avLst/>
          </a:prstGeom>
          <a:noFill/>
          <a:ln w="9525">
            <a:noFill/>
            <a:miter lim="800000"/>
            <a:headEnd/>
            <a:tailEnd/>
          </a:ln>
        </p:spPr>
      </p:pic>
      <p:sp>
        <p:nvSpPr>
          <p:cNvPr id="116742" name="Rectangle 5"/>
          <p:cNvSpPr>
            <a:spLocks noChangeArrowheads="1"/>
          </p:cNvSpPr>
          <p:nvPr/>
        </p:nvSpPr>
        <p:spPr bwMode="auto">
          <a:xfrm>
            <a:off x="7740650" y="5819775"/>
            <a:ext cx="1403350" cy="1069975"/>
          </a:xfrm>
          <a:prstGeom prst="rect">
            <a:avLst/>
          </a:prstGeom>
          <a:noFill/>
          <a:ln w="9525">
            <a:noFill/>
            <a:miter lim="800000"/>
          </a:ln>
        </p:spPr>
        <p:txBody>
          <a:bodyPr anchor="ctr">
            <a:spAutoFit/>
          </a:bodyPr>
          <a:lstStyle/>
          <a:p>
            <a:r>
              <a:rPr lang="en-US" altLang="zh-CN" sz="800"/>
              <a:t>Lieberman-Aiden E, Van Berkum N L, Williams L, et al. Comprehensive mapping of long-range interactions reveals folding principles of the human genome[J]. science, 2009, 326(5950): 289-293. </a:t>
            </a:r>
            <a:endParaRPr lang="en-US" altLang="zh-CN" sz="80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2"/>
          <p:cNvSpPr>
            <a:spLocks noGrp="1"/>
          </p:cNvSpPr>
          <p:nvPr>
            <p:ph type="title"/>
          </p:nvPr>
        </p:nvSpPr>
        <p:spPr/>
        <p:txBody>
          <a:bodyPr/>
          <a:lstStyle/>
          <a:p>
            <a:pPr algn="l"/>
            <a:r>
              <a:rPr lang="en-US" altLang="zh-CN" sz="3600" smtClean="0"/>
              <a:t>Genomic analysis of Interaction Patterns</a:t>
            </a:r>
            <a:endParaRPr lang="en-US" altLang="zh-CN" sz="3600" smtClean="0"/>
          </a:p>
        </p:txBody>
      </p:sp>
      <p:pic>
        <p:nvPicPr>
          <p:cNvPr id="117762" name="Picture 4"/>
          <p:cNvPicPr>
            <a:picLocks noChangeAspect="1" noChangeArrowheads="1"/>
          </p:cNvPicPr>
          <p:nvPr/>
        </p:nvPicPr>
        <p:blipFill>
          <a:blip r:embed="rId1"/>
          <a:srcRect/>
          <a:stretch>
            <a:fillRect/>
          </a:stretch>
        </p:blipFill>
        <p:spPr bwMode="auto">
          <a:xfrm>
            <a:off x="1476375" y="1268413"/>
            <a:ext cx="3438525" cy="5589587"/>
          </a:xfrm>
          <a:prstGeom prst="rect">
            <a:avLst/>
          </a:prstGeom>
          <a:noFill/>
          <a:ln w="9525">
            <a:noFill/>
            <a:miter lim="800000"/>
            <a:headEnd/>
            <a:tailEnd/>
          </a:ln>
        </p:spPr>
      </p:pic>
      <p:sp>
        <p:nvSpPr>
          <p:cNvPr id="117763" name="Rectangle 5"/>
          <p:cNvSpPr>
            <a:spLocks noChangeArrowheads="1"/>
          </p:cNvSpPr>
          <p:nvPr/>
        </p:nvSpPr>
        <p:spPr bwMode="auto">
          <a:xfrm>
            <a:off x="4787900" y="5118100"/>
            <a:ext cx="4356100" cy="1739900"/>
          </a:xfrm>
          <a:prstGeom prst="rect">
            <a:avLst/>
          </a:prstGeom>
          <a:noFill/>
          <a:ln w="9525">
            <a:noFill/>
            <a:miter lim="800000"/>
          </a:ln>
        </p:spPr>
        <p:txBody>
          <a:bodyPr anchor="ctr">
            <a:spAutoFit/>
          </a:bodyPr>
          <a:lstStyle/>
          <a:p>
            <a:r>
              <a:rPr lang="en-US" altLang="zh-CN"/>
              <a:t>Lieberman-Aiden E, Van Berkum N L, Williams L, et al. Comprehensive mapping of long-range interactions reveals folding principles of the human genome[J]. science, 2009, 326(5950): 289-293. </a:t>
            </a:r>
            <a:endParaRPr lang="en-US" altLang="zh-CN"/>
          </a:p>
        </p:txBody>
      </p:sp>
      <p:sp>
        <p:nvSpPr>
          <p:cNvPr id="117764" name="Text Box 6"/>
          <p:cNvSpPr txBox="1">
            <a:spLocks noChangeArrowheads="1"/>
          </p:cNvSpPr>
          <p:nvPr/>
        </p:nvSpPr>
        <p:spPr bwMode="auto">
          <a:xfrm>
            <a:off x="5200650" y="2420938"/>
            <a:ext cx="3943350" cy="915987"/>
          </a:xfrm>
          <a:prstGeom prst="rect">
            <a:avLst/>
          </a:prstGeom>
          <a:noFill/>
          <a:ln w="9525">
            <a:noFill/>
            <a:miter lim="800000"/>
          </a:ln>
        </p:spPr>
        <p:txBody>
          <a:bodyPr>
            <a:spAutoFit/>
          </a:bodyPr>
          <a:lstStyle/>
          <a:p>
            <a:pPr algn="ctr"/>
            <a:r>
              <a:rPr lang="en-US" altLang="zh-CN"/>
              <a:t>The two proximity patterns correlate strongly with open and closed chromatin.</a:t>
            </a:r>
            <a:endParaRPr lang="zh-CN" altLang="en-US"/>
          </a:p>
        </p:txBody>
      </p:sp>
      <p:sp>
        <p:nvSpPr>
          <p:cNvPr id="117765" name="Text Box 7"/>
          <p:cNvSpPr txBox="1">
            <a:spLocks noChangeArrowheads="1"/>
          </p:cNvSpPr>
          <p:nvPr/>
        </p:nvSpPr>
        <p:spPr bwMode="auto">
          <a:xfrm>
            <a:off x="735013" y="5753100"/>
            <a:ext cx="928687" cy="641350"/>
          </a:xfrm>
          <a:prstGeom prst="rect">
            <a:avLst/>
          </a:prstGeom>
          <a:noFill/>
          <a:ln w="9525">
            <a:noFill/>
            <a:miter lim="800000"/>
          </a:ln>
        </p:spPr>
        <p:txBody>
          <a:bodyPr wrap="none">
            <a:spAutoFit/>
          </a:bodyPr>
          <a:lstStyle/>
          <a:p>
            <a:r>
              <a:rPr lang="en-US" altLang="zh-CN"/>
              <a:t>Pixels:</a:t>
            </a:r>
            <a:endParaRPr lang="en-US" altLang="zh-CN"/>
          </a:p>
          <a:p>
            <a:r>
              <a:rPr lang="en-US" altLang="zh-CN"/>
              <a:t>100Kb</a:t>
            </a:r>
            <a:r>
              <a:rPr lang="en-US" altLang="zh-CN" baseline="30000"/>
              <a:t>2</a:t>
            </a:r>
            <a:endParaRPr lang="en-US" altLang="zh-CN" baseline="300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p:cNvSpPr>
          <p:nvPr>
            <p:ph type="title"/>
          </p:nvPr>
        </p:nvSpPr>
        <p:spPr>
          <a:xfrm>
            <a:off x="468313" y="260350"/>
            <a:ext cx="8229600" cy="1143000"/>
          </a:xfrm>
        </p:spPr>
        <p:txBody>
          <a:bodyPr/>
          <a:lstStyle/>
          <a:p>
            <a:pPr algn="l"/>
            <a:r>
              <a:rPr lang="en-US" altLang="zh-CN" smtClean="0"/>
              <a:t>Model of chromosome structure</a:t>
            </a:r>
            <a:endParaRPr lang="en-US" altLang="zh-CN" smtClean="0"/>
          </a:p>
        </p:txBody>
      </p:sp>
      <p:sp>
        <p:nvSpPr>
          <p:cNvPr id="118786" name="Text Box 8"/>
          <p:cNvSpPr txBox="1">
            <a:spLocks noChangeArrowheads="1"/>
          </p:cNvSpPr>
          <p:nvPr/>
        </p:nvSpPr>
        <p:spPr bwMode="auto">
          <a:xfrm>
            <a:off x="6927850" y="1863725"/>
            <a:ext cx="1135063" cy="822325"/>
          </a:xfrm>
          <a:prstGeom prst="rect">
            <a:avLst/>
          </a:prstGeom>
          <a:noFill/>
          <a:ln w="9525">
            <a:noFill/>
            <a:miter lim="800000"/>
          </a:ln>
        </p:spPr>
        <p:txBody>
          <a:bodyPr wrap="none">
            <a:spAutoFit/>
          </a:bodyPr>
          <a:lstStyle/>
          <a:p>
            <a:r>
              <a:rPr lang="en-US" altLang="zh-CN" sz="2400">
                <a:solidFill>
                  <a:schemeClr val="hlink"/>
                </a:solidFill>
              </a:rPr>
              <a:t>Open</a:t>
            </a:r>
            <a:endParaRPr lang="en-US" altLang="zh-CN" sz="2400">
              <a:solidFill>
                <a:schemeClr val="hlink"/>
              </a:solidFill>
            </a:endParaRPr>
          </a:p>
          <a:p>
            <a:r>
              <a:rPr lang="en-US" altLang="zh-CN" sz="2400">
                <a:solidFill>
                  <a:srgbClr val="FF3300"/>
                </a:solidFill>
              </a:rPr>
              <a:t>Closed</a:t>
            </a:r>
            <a:endParaRPr lang="en-US" altLang="zh-CN" sz="2400">
              <a:solidFill>
                <a:srgbClr val="FF3300"/>
              </a:solidFill>
            </a:endParaRPr>
          </a:p>
        </p:txBody>
      </p:sp>
      <p:pic>
        <p:nvPicPr>
          <p:cNvPr id="118787" name="Picture 10"/>
          <p:cNvPicPr>
            <a:picLocks noChangeAspect="1" noChangeArrowheads="1"/>
          </p:cNvPicPr>
          <p:nvPr/>
        </p:nvPicPr>
        <p:blipFill>
          <a:blip r:embed="rId1"/>
          <a:srcRect/>
          <a:stretch>
            <a:fillRect/>
          </a:stretch>
        </p:blipFill>
        <p:spPr bwMode="auto">
          <a:xfrm>
            <a:off x="1547813" y="2133600"/>
            <a:ext cx="5040312" cy="3733800"/>
          </a:xfrm>
          <a:prstGeom prst="rect">
            <a:avLst/>
          </a:prstGeom>
          <a:noFill/>
          <a:ln w="9525">
            <a:noFill/>
            <a:miter lim="800000"/>
            <a:headEnd/>
            <a:tailEnd/>
          </a:ln>
        </p:spPr>
      </p:pic>
      <p:sp>
        <p:nvSpPr>
          <p:cNvPr id="118788" name="Rectangle 11"/>
          <p:cNvSpPr>
            <a:spLocks noChangeArrowheads="1"/>
          </p:cNvSpPr>
          <p:nvPr/>
        </p:nvSpPr>
        <p:spPr bwMode="auto">
          <a:xfrm>
            <a:off x="4211638" y="5876925"/>
            <a:ext cx="2927350" cy="366713"/>
          </a:xfrm>
          <a:prstGeom prst="rect">
            <a:avLst/>
          </a:prstGeom>
          <a:noFill/>
          <a:ln w="9525">
            <a:noFill/>
            <a:miter lim="800000"/>
          </a:ln>
        </p:spPr>
        <p:txBody>
          <a:bodyPr wrap="none">
            <a:spAutoFit/>
          </a:bodyPr>
          <a:lstStyle/>
          <a:p>
            <a:r>
              <a:rPr lang="en-US" altLang="zh-CN"/>
              <a:t>https://vimeo.com/7019500</a:t>
            </a: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p:cNvSpPr>
          <p:nvPr>
            <p:ph type="title" idx="4294967295"/>
          </p:nvPr>
        </p:nvSpPr>
        <p:spPr/>
        <p:txBody>
          <a:bodyPr/>
          <a:lstStyle/>
          <a:p>
            <a:pPr algn="l"/>
            <a:r>
              <a:rPr lang="en-US" altLang="zh-CN" smtClean="0"/>
              <a:t>Problems</a:t>
            </a:r>
            <a:endParaRPr lang="en-US" altLang="zh-CN" smtClean="0"/>
          </a:p>
        </p:txBody>
      </p:sp>
      <p:sp>
        <p:nvSpPr>
          <p:cNvPr id="119810" name="Rectangle 3"/>
          <p:cNvSpPr>
            <a:spLocks noGrp="1"/>
          </p:cNvSpPr>
          <p:nvPr>
            <p:ph type="body" idx="4294967295"/>
          </p:nvPr>
        </p:nvSpPr>
        <p:spPr/>
        <p:txBody>
          <a:bodyPr/>
          <a:lstStyle/>
          <a:p>
            <a:r>
              <a:rPr lang="en-US" altLang="zh-CN" smtClean="0">
                <a:solidFill>
                  <a:srgbClr val="969696"/>
                </a:solidFill>
              </a:rPr>
              <a:t>Development of Hi-C</a:t>
            </a:r>
            <a:endParaRPr lang="en-US" altLang="zh-CN" smtClean="0">
              <a:solidFill>
                <a:srgbClr val="969696"/>
              </a:solidFill>
            </a:endParaRPr>
          </a:p>
          <a:p>
            <a:r>
              <a:rPr lang="en-US" altLang="zh-CN" smtClean="0">
                <a:solidFill>
                  <a:srgbClr val="969696"/>
                </a:solidFill>
              </a:rPr>
              <a:t>Correlation Analysis</a:t>
            </a:r>
            <a:endParaRPr lang="en-US" altLang="zh-CN" smtClean="0">
              <a:solidFill>
                <a:srgbClr val="969696"/>
              </a:solidFill>
            </a:endParaRPr>
          </a:p>
          <a:p>
            <a:r>
              <a:rPr lang="en-US" altLang="zh-CN" smtClean="0">
                <a:solidFill>
                  <a:srgbClr val="969696"/>
                </a:solidFill>
              </a:rPr>
              <a:t>Hi-C on the Chromosome Scale</a:t>
            </a:r>
            <a:endParaRPr lang="en-US" altLang="zh-CN" smtClean="0">
              <a:solidFill>
                <a:srgbClr val="969696"/>
              </a:solidFill>
            </a:endParaRPr>
          </a:p>
          <a:p>
            <a:r>
              <a:rPr lang="en-US" altLang="zh-CN" smtClean="0">
                <a:solidFill>
                  <a:srgbClr val="969696"/>
                </a:solidFill>
              </a:rPr>
              <a:t>Hi-C on the Genome Scale</a:t>
            </a:r>
            <a:endParaRPr lang="en-US" altLang="zh-CN" smtClean="0">
              <a:solidFill>
                <a:srgbClr val="969696"/>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p:nvPr>
        </p:nvSpPr>
        <p:spPr/>
        <p:txBody>
          <a:bodyPr/>
          <a:lstStyle/>
          <a:p>
            <a:r>
              <a:rPr lang="en-US" altLang="zh-CN" sz="4800" smtClean="0"/>
              <a:t>3D Organization of Genomes</a:t>
            </a:r>
            <a:endParaRPr lang="en-US" altLang="zh-CN" sz="4800" smtClean="0"/>
          </a:p>
        </p:txBody>
      </p:sp>
      <p:sp>
        <p:nvSpPr>
          <p:cNvPr id="37890" name="Rectangle 3"/>
          <p:cNvSpPr>
            <a:spLocks noGrp="1"/>
          </p:cNvSpPr>
          <p:nvPr>
            <p:ph type="body" idx="1"/>
          </p:nvPr>
        </p:nvSpPr>
        <p:spPr>
          <a:xfrm>
            <a:off x="468313" y="1628775"/>
            <a:ext cx="8229600" cy="4525963"/>
          </a:xfrm>
        </p:spPr>
        <p:txBody>
          <a:bodyPr/>
          <a:lstStyle/>
          <a:p>
            <a:pPr>
              <a:lnSpc>
                <a:spcPct val="80000"/>
              </a:lnSpc>
            </a:pPr>
            <a:r>
              <a:rPr lang="en-US" altLang="zh-CN" sz="2800" smtClean="0"/>
              <a:t>Three-dimensional organization of genomes: interpreting </a:t>
            </a:r>
            <a:r>
              <a:rPr lang="en-US" altLang="zh-CN" sz="2800" smtClean="0">
                <a:solidFill>
                  <a:srgbClr val="FF3300"/>
                </a:solidFill>
              </a:rPr>
              <a:t>chromatin interaction data</a:t>
            </a:r>
            <a:r>
              <a:rPr lang="en-US" altLang="zh-CN" sz="2800" smtClean="0"/>
              <a:t> from 3C to hi-C.</a:t>
            </a:r>
            <a:endParaRPr lang="en-US" altLang="zh-CN" sz="2800" smtClean="0"/>
          </a:p>
          <a:p>
            <a:pPr>
              <a:lnSpc>
                <a:spcPct val="80000"/>
              </a:lnSpc>
            </a:pPr>
            <a:r>
              <a:rPr lang="en-US" altLang="zh-CN" sz="2800" smtClean="0"/>
              <a:t>The family of chromosome conformation capture (CCC) techniques is a set of biochemical approaches to determine the physical interaction of genome regions.</a:t>
            </a:r>
            <a:endParaRPr lang="en-US" altLang="zh-CN" sz="2800" smtClean="0"/>
          </a:p>
          <a:p>
            <a:pPr>
              <a:lnSpc>
                <a:spcPct val="80000"/>
              </a:lnSpc>
            </a:pPr>
            <a:r>
              <a:rPr lang="en-US" altLang="zh-CN" sz="2800" smtClean="0"/>
              <a:t>CCC-technology approaches:</a:t>
            </a:r>
            <a:endParaRPr lang="en-US" altLang="zh-CN" sz="2800" smtClean="0"/>
          </a:p>
          <a:p>
            <a:pPr lvl="1">
              <a:lnSpc>
                <a:spcPct val="80000"/>
              </a:lnSpc>
            </a:pPr>
            <a:r>
              <a:rPr lang="en-US" altLang="zh-CN" sz="2400" smtClean="0"/>
              <a:t>Invariably involve </a:t>
            </a:r>
            <a:r>
              <a:rPr lang="en-US" altLang="zh-CN" sz="2400" smtClean="0">
                <a:solidFill>
                  <a:srgbClr val="FF3300"/>
                </a:solidFill>
              </a:rPr>
              <a:t>five wet-lab steps</a:t>
            </a:r>
            <a:endParaRPr lang="en-US" altLang="zh-CN" sz="2400" smtClean="0">
              <a:solidFill>
                <a:srgbClr val="FF3300"/>
              </a:solidFill>
            </a:endParaRPr>
          </a:p>
          <a:p>
            <a:pPr lvl="1">
              <a:lnSpc>
                <a:spcPct val="80000"/>
              </a:lnSpc>
            </a:pPr>
            <a:r>
              <a:rPr lang="en-US" altLang="zh-CN" sz="2400" smtClean="0"/>
              <a:t>Require computational analysis to determine interaction frequencies captured in the ligation of the crosslinked chromatin.</a:t>
            </a:r>
            <a:endParaRPr lang="en-US" altLang="zh-CN" sz="2400" smtClean="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2"/>
          <p:cNvSpPr>
            <a:spLocks noGrp="1"/>
          </p:cNvSpPr>
          <p:nvPr>
            <p:ph type="title"/>
          </p:nvPr>
        </p:nvSpPr>
        <p:spPr/>
        <p:txBody>
          <a:bodyPr/>
          <a:lstStyle/>
          <a:p>
            <a:pPr algn="l"/>
            <a:r>
              <a:rPr lang="en-US" altLang="zh-CN" sz="3600" smtClean="0"/>
              <a:t>Chromosomes occupy distinct territories</a:t>
            </a:r>
            <a:endParaRPr lang="en-US" altLang="zh-CN" sz="3600" smtClean="0"/>
          </a:p>
        </p:txBody>
      </p:sp>
      <p:sp>
        <p:nvSpPr>
          <p:cNvPr id="120834" name="Rectangle 5"/>
          <p:cNvSpPr>
            <a:spLocks noChangeArrowheads="1"/>
          </p:cNvSpPr>
          <p:nvPr/>
        </p:nvSpPr>
        <p:spPr bwMode="auto">
          <a:xfrm>
            <a:off x="1187450" y="5942013"/>
            <a:ext cx="7956550" cy="915987"/>
          </a:xfrm>
          <a:prstGeom prst="rect">
            <a:avLst/>
          </a:prstGeom>
          <a:noFill/>
          <a:ln w="9525">
            <a:noFill/>
            <a:miter lim="800000"/>
          </a:ln>
        </p:spPr>
        <p:txBody>
          <a:bodyPr anchor="ctr">
            <a:spAutoFit/>
          </a:bodyPr>
          <a:lstStyle/>
          <a:p>
            <a:r>
              <a:rPr lang="en-US" altLang="zh-CN"/>
              <a:t>Lieberman-Aiden E, Van Berkum N L, Williams L, et al. Comprehensive mapping of long-range interactions reveals folding principles of the human genome[J]. science, 2009, 326(5950): 289-293. </a:t>
            </a:r>
            <a:endParaRPr lang="en-US" altLang="zh-CN"/>
          </a:p>
        </p:txBody>
      </p:sp>
      <p:pic>
        <p:nvPicPr>
          <p:cNvPr id="120835" name="Picture 6"/>
          <p:cNvPicPr>
            <a:picLocks noChangeAspect="1" noChangeArrowheads="1"/>
          </p:cNvPicPr>
          <p:nvPr/>
        </p:nvPicPr>
        <p:blipFill>
          <a:blip r:embed="rId1"/>
          <a:srcRect/>
          <a:stretch>
            <a:fillRect/>
          </a:stretch>
        </p:blipFill>
        <p:spPr bwMode="auto">
          <a:xfrm>
            <a:off x="1476375" y="1628775"/>
            <a:ext cx="5327650" cy="4108450"/>
          </a:xfrm>
          <a:prstGeom prst="rect">
            <a:avLst/>
          </a:prstGeom>
          <a:noFill/>
          <a:ln w="9525">
            <a:noFill/>
            <a:miter lim="800000"/>
            <a:headEnd/>
            <a:tailEnd/>
          </a:ln>
        </p:spPr>
      </p:pic>
      <p:sp>
        <p:nvSpPr>
          <p:cNvPr id="120836" name="AutoShape 7"/>
          <p:cNvSpPr>
            <a:spLocks noChangeArrowheads="1"/>
          </p:cNvSpPr>
          <p:nvPr/>
        </p:nvSpPr>
        <p:spPr bwMode="auto">
          <a:xfrm>
            <a:off x="5219700" y="4724400"/>
            <a:ext cx="73025" cy="288925"/>
          </a:xfrm>
          <a:prstGeom prst="upDownArrow">
            <a:avLst>
              <a:gd name="adj1" fmla="val 50000"/>
              <a:gd name="adj2" fmla="val 79130"/>
            </a:avLst>
          </a:prstGeom>
          <a:solidFill>
            <a:srgbClr val="FF0000"/>
          </a:solidFill>
          <a:ln w="9525">
            <a:noFill/>
            <a:miter lim="800000"/>
          </a:ln>
        </p:spPr>
        <p:txBody>
          <a:bodyPr vert="eaVert" wrap="none" anchor="ctr"/>
          <a:lstStyle/>
          <a:p>
            <a:endParaRPr lang="zh-CN" altLang="en-US"/>
          </a:p>
        </p:txBody>
      </p:sp>
      <p:sp>
        <p:nvSpPr>
          <p:cNvPr id="120837" name="Text Box 8"/>
          <p:cNvSpPr txBox="1">
            <a:spLocks noChangeArrowheads="1"/>
          </p:cNvSpPr>
          <p:nvPr/>
        </p:nvSpPr>
        <p:spPr bwMode="auto">
          <a:xfrm>
            <a:off x="4840288" y="4384675"/>
            <a:ext cx="920750" cy="366713"/>
          </a:xfrm>
          <a:prstGeom prst="rect">
            <a:avLst/>
          </a:prstGeom>
          <a:noFill/>
          <a:ln w="9525">
            <a:noFill/>
            <a:miter lim="800000"/>
          </a:ln>
        </p:spPr>
        <p:txBody>
          <a:bodyPr wrap="none">
            <a:spAutoFit/>
          </a:bodyPr>
          <a:lstStyle/>
          <a:p>
            <a:r>
              <a:rPr lang="en-US" altLang="zh-CN"/>
              <a:t>3 times</a:t>
            </a:r>
            <a:endParaRPr lang="en-US" altLang="zh-C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Grp="1"/>
          </p:cNvSpPr>
          <p:nvPr>
            <p:ph type="title"/>
          </p:nvPr>
        </p:nvSpPr>
        <p:spPr/>
        <p:txBody>
          <a:bodyPr/>
          <a:lstStyle/>
          <a:p>
            <a:pPr algn="l"/>
            <a:r>
              <a:rPr lang="en-US" altLang="zh-CN" sz="4000" smtClean="0"/>
              <a:t>Some chromosomes cluster together</a:t>
            </a:r>
            <a:endParaRPr lang="zh-CN" altLang="en-US" sz="4000" smtClean="0"/>
          </a:p>
        </p:txBody>
      </p:sp>
      <p:pic>
        <p:nvPicPr>
          <p:cNvPr id="121858" name="Picture 4"/>
          <p:cNvPicPr>
            <a:picLocks noChangeAspect="1" noChangeArrowheads="1"/>
          </p:cNvPicPr>
          <p:nvPr/>
        </p:nvPicPr>
        <p:blipFill>
          <a:blip r:embed="rId1"/>
          <a:srcRect/>
          <a:stretch>
            <a:fillRect/>
          </a:stretch>
        </p:blipFill>
        <p:spPr bwMode="auto">
          <a:xfrm>
            <a:off x="1908175" y="1484313"/>
            <a:ext cx="4679950" cy="4473575"/>
          </a:xfrm>
          <a:prstGeom prst="rect">
            <a:avLst/>
          </a:prstGeom>
          <a:noFill/>
          <a:ln w="9525">
            <a:noFill/>
            <a:miter lim="800000"/>
            <a:headEnd/>
            <a:tailEnd/>
          </a:ln>
        </p:spPr>
      </p:pic>
      <p:sp>
        <p:nvSpPr>
          <p:cNvPr id="121859" name="Rectangle 5"/>
          <p:cNvSpPr>
            <a:spLocks noChangeArrowheads="1"/>
          </p:cNvSpPr>
          <p:nvPr/>
        </p:nvSpPr>
        <p:spPr bwMode="auto">
          <a:xfrm>
            <a:off x="1187450" y="5942013"/>
            <a:ext cx="7956550" cy="915987"/>
          </a:xfrm>
          <a:prstGeom prst="rect">
            <a:avLst/>
          </a:prstGeom>
          <a:noFill/>
          <a:ln w="9525">
            <a:noFill/>
            <a:miter lim="800000"/>
          </a:ln>
        </p:spPr>
        <p:txBody>
          <a:bodyPr anchor="ctr">
            <a:spAutoFit/>
          </a:bodyPr>
          <a:lstStyle/>
          <a:p>
            <a:r>
              <a:rPr lang="en-US" altLang="zh-CN"/>
              <a:t>Lieberman-Aiden E, Van Berkum N L, Williams L, et al. Comprehensive mapping of long-range interactions reveals folding principles of the human genome[J]. science, 2009, 326(5950): 289-293. </a:t>
            </a:r>
            <a:endParaRPr lang="en-US" altLang="zh-CN"/>
          </a:p>
        </p:txBody>
      </p:sp>
      <p:sp>
        <p:nvSpPr>
          <p:cNvPr id="121860" name="Rectangle 8"/>
          <p:cNvSpPr>
            <a:spLocks noChangeArrowheads="1"/>
          </p:cNvSpPr>
          <p:nvPr/>
        </p:nvSpPr>
        <p:spPr bwMode="auto">
          <a:xfrm>
            <a:off x="6011863" y="4581525"/>
            <a:ext cx="215900" cy="215900"/>
          </a:xfrm>
          <a:prstGeom prst="rect">
            <a:avLst/>
          </a:prstGeom>
          <a:noFill/>
          <a:ln w="9525">
            <a:solidFill>
              <a:srgbClr val="FF0000"/>
            </a:solidFill>
            <a:miter lim="800000"/>
          </a:ln>
        </p:spPr>
        <p:txBody>
          <a:bodyPr wrap="none" anchor="ctr"/>
          <a:lstStyle/>
          <a:p>
            <a:endParaRPr lang="zh-CN" altLang="en-US"/>
          </a:p>
        </p:txBody>
      </p:sp>
      <p:sp>
        <p:nvSpPr>
          <p:cNvPr id="121861" name="Rectangle 9"/>
          <p:cNvSpPr>
            <a:spLocks noChangeArrowheads="1"/>
          </p:cNvSpPr>
          <p:nvPr/>
        </p:nvSpPr>
        <p:spPr bwMode="auto">
          <a:xfrm>
            <a:off x="6011863" y="4292600"/>
            <a:ext cx="215900" cy="215900"/>
          </a:xfrm>
          <a:prstGeom prst="rect">
            <a:avLst/>
          </a:prstGeom>
          <a:noFill/>
          <a:ln w="9525">
            <a:solidFill>
              <a:srgbClr val="FF0000"/>
            </a:solidFill>
            <a:miter lim="800000"/>
          </a:ln>
        </p:spPr>
        <p:txBody>
          <a:bodyPr wrap="none" anchor="ctr"/>
          <a:lstStyle/>
          <a:p>
            <a:endParaRPr lang="zh-CN" altLang="en-US"/>
          </a:p>
        </p:txBody>
      </p:sp>
      <p:sp>
        <p:nvSpPr>
          <p:cNvPr id="121862" name="Rectangle 10"/>
          <p:cNvSpPr>
            <a:spLocks noChangeArrowheads="1"/>
          </p:cNvSpPr>
          <p:nvPr/>
        </p:nvSpPr>
        <p:spPr bwMode="auto">
          <a:xfrm>
            <a:off x="5580063" y="4292600"/>
            <a:ext cx="215900" cy="215900"/>
          </a:xfrm>
          <a:prstGeom prst="rect">
            <a:avLst/>
          </a:prstGeom>
          <a:noFill/>
          <a:ln w="9525">
            <a:solidFill>
              <a:srgbClr val="FF0000"/>
            </a:solidFill>
            <a:miter lim="800000"/>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2"/>
          <p:cNvSpPr>
            <a:spLocks noGrp="1"/>
          </p:cNvSpPr>
          <p:nvPr>
            <p:ph type="title"/>
          </p:nvPr>
        </p:nvSpPr>
        <p:spPr/>
        <p:txBody>
          <a:bodyPr/>
          <a:lstStyle/>
          <a:p>
            <a:pPr algn="l"/>
            <a:r>
              <a:rPr lang="en-US" altLang="zh-CN" sz="2800" smtClean="0"/>
              <a:t>Reminder: two intrachromosomal ways of finding zones</a:t>
            </a:r>
            <a:endParaRPr lang="en-US" altLang="zh-CN" sz="2800" smtClean="0"/>
          </a:p>
        </p:txBody>
      </p:sp>
      <p:pic>
        <p:nvPicPr>
          <p:cNvPr id="122882" name="Picture 4"/>
          <p:cNvPicPr>
            <a:picLocks noChangeAspect="1" noChangeArrowheads="1"/>
          </p:cNvPicPr>
          <p:nvPr/>
        </p:nvPicPr>
        <p:blipFill>
          <a:blip r:embed="rId1"/>
          <a:srcRect/>
          <a:stretch>
            <a:fillRect/>
          </a:stretch>
        </p:blipFill>
        <p:spPr bwMode="auto">
          <a:xfrm>
            <a:off x="611188" y="1989138"/>
            <a:ext cx="3976687" cy="4032250"/>
          </a:xfrm>
          <a:prstGeom prst="rect">
            <a:avLst/>
          </a:prstGeom>
          <a:noFill/>
          <a:ln w="9525">
            <a:noFill/>
            <a:miter lim="800000"/>
            <a:headEnd/>
            <a:tailEnd/>
          </a:ln>
        </p:spPr>
      </p:pic>
      <p:pic>
        <p:nvPicPr>
          <p:cNvPr id="122883" name="Picture 5"/>
          <p:cNvPicPr>
            <a:picLocks noChangeAspect="1" noChangeArrowheads="1"/>
          </p:cNvPicPr>
          <p:nvPr/>
        </p:nvPicPr>
        <p:blipFill>
          <a:blip r:embed="rId2"/>
          <a:srcRect/>
          <a:stretch>
            <a:fillRect/>
          </a:stretch>
        </p:blipFill>
        <p:spPr bwMode="auto">
          <a:xfrm>
            <a:off x="4716463" y="1989138"/>
            <a:ext cx="3960812" cy="3960812"/>
          </a:xfrm>
          <a:prstGeom prst="rect">
            <a:avLst/>
          </a:prstGeom>
          <a:noFill/>
          <a:ln w="9525">
            <a:noFill/>
            <a:miter lim="800000"/>
            <a:headEnd/>
            <a:tailEnd/>
          </a:ln>
        </p:spPr>
      </p:pic>
      <p:sp>
        <p:nvSpPr>
          <p:cNvPr id="122884" name="Rectangle 5"/>
          <p:cNvSpPr>
            <a:spLocks noChangeArrowheads="1"/>
          </p:cNvSpPr>
          <p:nvPr/>
        </p:nvSpPr>
        <p:spPr bwMode="auto">
          <a:xfrm>
            <a:off x="1187450" y="5942013"/>
            <a:ext cx="7956550" cy="915987"/>
          </a:xfrm>
          <a:prstGeom prst="rect">
            <a:avLst/>
          </a:prstGeom>
          <a:noFill/>
          <a:ln w="9525">
            <a:noFill/>
            <a:miter lim="800000"/>
          </a:ln>
        </p:spPr>
        <p:txBody>
          <a:bodyPr anchor="ctr">
            <a:spAutoFit/>
          </a:bodyPr>
          <a:lstStyle/>
          <a:p>
            <a:r>
              <a:rPr lang="en-US" altLang="zh-CN"/>
              <a:t>Lieberman-Aiden E, Van Berkum N L, Williams L, et al. Comprehensive mapping of long-range interactions reveals folding principles of the human genome[J]. science, 2009, 326(5950): 289-293. </a:t>
            </a:r>
            <a:endParaRPr lang="en-US" altLang="zh-CN"/>
          </a:p>
        </p:txBody>
      </p:sp>
      <p:sp>
        <p:nvSpPr>
          <p:cNvPr id="122885" name="Text Box 7"/>
          <p:cNvSpPr txBox="1">
            <a:spLocks noChangeArrowheads="1"/>
          </p:cNvSpPr>
          <p:nvPr/>
        </p:nvSpPr>
        <p:spPr bwMode="auto">
          <a:xfrm>
            <a:off x="1403350" y="1557338"/>
            <a:ext cx="2165350" cy="366712"/>
          </a:xfrm>
          <a:prstGeom prst="rect">
            <a:avLst/>
          </a:prstGeom>
          <a:noFill/>
          <a:ln w="9525">
            <a:noFill/>
            <a:miter lim="800000"/>
          </a:ln>
        </p:spPr>
        <p:txBody>
          <a:bodyPr wrap="none">
            <a:spAutoFit/>
          </a:bodyPr>
          <a:lstStyle/>
          <a:p>
            <a:r>
              <a:rPr lang="en-US" altLang="zh-CN"/>
              <a:t>Method1: Junctions</a:t>
            </a:r>
            <a:endParaRPr lang="en-US" altLang="zh-CN"/>
          </a:p>
        </p:txBody>
      </p:sp>
      <p:sp>
        <p:nvSpPr>
          <p:cNvPr id="122886" name="Text Box 8"/>
          <p:cNvSpPr txBox="1">
            <a:spLocks noChangeArrowheads="1"/>
          </p:cNvSpPr>
          <p:nvPr/>
        </p:nvSpPr>
        <p:spPr bwMode="auto">
          <a:xfrm>
            <a:off x="5435600" y="1628775"/>
            <a:ext cx="2432050" cy="366713"/>
          </a:xfrm>
          <a:prstGeom prst="rect">
            <a:avLst/>
          </a:prstGeom>
          <a:noFill/>
          <a:ln w="9525">
            <a:noFill/>
            <a:miter lim="800000"/>
          </a:ln>
        </p:spPr>
        <p:txBody>
          <a:bodyPr wrap="none">
            <a:spAutoFit/>
          </a:bodyPr>
          <a:lstStyle/>
          <a:p>
            <a:r>
              <a:rPr lang="en-US" altLang="zh-CN"/>
              <a:t>Method2: Correlations</a:t>
            </a:r>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2"/>
          <p:cNvSpPr>
            <a:spLocks noGrp="1"/>
          </p:cNvSpPr>
          <p:nvPr>
            <p:ph type="title"/>
          </p:nvPr>
        </p:nvSpPr>
        <p:spPr/>
        <p:txBody>
          <a:bodyPr/>
          <a:lstStyle/>
          <a:p>
            <a:pPr algn="l"/>
            <a:r>
              <a:rPr lang="en-US" altLang="zh-CN" sz="3200" smtClean="0"/>
              <a:t>Interchromosomal Map: Like Interacts with Like</a:t>
            </a:r>
            <a:endParaRPr lang="en-US" altLang="zh-CN" sz="3200" smtClean="0"/>
          </a:p>
        </p:txBody>
      </p:sp>
      <p:pic>
        <p:nvPicPr>
          <p:cNvPr id="123906" name="Picture 4"/>
          <p:cNvPicPr>
            <a:picLocks noChangeAspect="1" noChangeArrowheads="1"/>
          </p:cNvPicPr>
          <p:nvPr/>
        </p:nvPicPr>
        <p:blipFill>
          <a:blip r:embed="rId1"/>
          <a:srcRect/>
          <a:stretch>
            <a:fillRect/>
          </a:stretch>
        </p:blipFill>
        <p:spPr bwMode="auto">
          <a:xfrm>
            <a:off x="395288" y="1628775"/>
            <a:ext cx="8351837" cy="4264025"/>
          </a:xfrm>
          <a:prstGeom prst="rect">
            <a:avLst/>
          </a:prstGeom>
          <a:noFill/>
          <a:ln w="9525">
            <a:noFill/>
            <a:miter lim="800000"/>
            <a:headEnd/>
            <a:tailEnd/>
          </a:ln>
        </p:spPr>
      </p:pic>
      <p:sp>
        <p:nvSpPr>
          <p:cNvPr id="123907" name="Text Box 5"/>
          <p:cNvSpPr txBox="1">
            <a:spLocks noChangeArrowheads="1"/>
          </p:cNvSpPr>
          <p:nvPr/>
        </p:nvSpPr>
        <p:spPr bwMode="auto">
          <a:xfrm>
            <a:off x="1835150" y="6237288"/>
            <a:ext cx="5683250" cy="366712"/>
          </a:xfrm>
          <a:prstGeom prst="rect">
            <a:avLst/>
          </a:prstGeom>
          <a:noFill/>
          <a:ln w="9525">
            <a:noFill/>
            <a:miter lim="800000"/>
          </a:ln>
        </p:spPr>
        <p:txBody>
          <a:bodyPr wrap="none">
            <a:spAutoFit/>
          </a:bodyPr>
          <a:lstStyle/>
          <a:p>
            <a:r>
              <a:rPr lang="en-US" altLang="zh-CN"/>
              <a:t>Open interacts with open; closed interacts with closed.</a:t>
            </a:r>
            <a:endParaRPr lang="zh-CN" altLang="en-US"/>
          </a:p>
        </p:txBody>
      </p:sp>
      <p:sp>
        <p:nvSpPr>
          <p:cNvPr id="123908" name="Rectangle 6"/>
          <p:cNvSpPr>
            <a:spLocks noChangeArrowheads="1"/>
          </p:cNvSpPr>
          <p:nvPr/>
        </p:nvSpPr>
        <p:spPr bwMode="auto">
          <a:xfrm>
            <a:off x="5867400" y="5949950"/>
            <a:ext cx="2927350" cy="366713"/>
          </a:xfrm>
          <a:prstGeom prst="rect">
            <a:avLst/>
          </a:prstGeom>
          <a:noFill/>
          <a:ln w="9525">
            <a:noFill/>
            <a:miter lim="800000"/>
          </a:ln>
        </p:spPr>
        <p:txBody>
          <a:bodyPr wrap="none">
            <a:spAutoFit/>
          </a:bodyPr>
          <a:lstStyle/>
          <a:p>
            <a:r>
              <a:rPr lang="en-US" altLang="zh-CN"/>
              <a:t>https://vimeo.com/7019500</a:t>
            </a:r>
            <a:endParaRPr lang="zh-CN" alt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29" name="Rectangle 2"/>
          <p:cNvSpPr>
            <a:spLocks noGrp="1"/>
          </p:cNvSpPr>
          <p:nvPr>
            <p:ph type="title"/>
          </p:nvPr>
        </p:nvSpPr>
        <p:spPr/>
        <p:txBody>
          <a:bodyPr/>
          <a:lstStyle/>
          <a:p>
            <a:pPr algn="l"/>
            <a:r>
              <a:rPr lang="en-US" altLang="zh-CN" smtClean="0"/>
              <a:t>Crude model of genomic structure</a:t>
            </a:r>
            <a:endParaRPr lang="en-US" altLang="zh-CN" smtClean="0"/>
          </a:p>
        </p:txBody>
      </p:sp>
      <p:sp>
        <p:nvSpPr>
          <p:cNvPr id="124930" name="Rectangle 3"/>
          <p:cNvSpPr>
            <a:spLocks noGrp="1"/>
          </p:cNvSpPr>
          <p:nvPr>
            <p:ph type="body" idx="1"/>
          </p:nvPr>
        </p:nvSpPr>
        <p:spPr/>
        <p:txBody>
          <a:bodyPr/>
          <a:lstStyle/>
          <a:p>
            <a:r>
              <a:rPr lang="en-US" altLang="zh-CN" smtClean="0"/>
              <a:t>All this can be seen with just two lanes.</a:t>
            </a:r>
            <a:endParaRPr lang="en-US" altLang="zh-CN" smtClean="0"/>
          </a:p>
          <a:p>
            <a:r>
              <a:rPr lang="en-US" altLang="zh-CN" smtClean="0"/>
              <a:t>There is a whole world of fine structure that deeper sequencing will reveal!</a:t>
            </a:r>
            <a:endParaRPr lang="en-US" altLang="zh-CN" smtClean="0"/>
          </a:p>
        </p:txBody>
      </p:sp>
      <p:pic>
        <p:nvPicPr>
          <p:cNvPr id="124931" name="Picture 4"/>
          <p:cNvPicPr>
            <a:picLocks noChangeAspect="1" noChangeArrowheads="1"/>
          </p:cNvPicPr>
          <p:nvPr/>
        </p:nvPicPr>
        <p:blipFill>
          <a:blip r:embed="rId1"/>
          <a:srcRect/>
          <a:stretch>
            <a:fillRect/>
          </a:stretch>
        </p:blipFill>
        <p:spPr bwMode="auto">
          <a:xfrm>
            <a:off x="611188" y="3267075"/>
            <a:ext cx="8064500" cy="2682875"/>
          </a:xfrm>
          <a:prstGeom prst="rect">
            <a:avLst/>
          </a:prstGeom>
          <a:noFill/>
          <a:ln w="9525">
            <a:noFill/>
            <a:miter lim="800000"/>
            <a:headEnd/>
            <a:tailEnd/>
          </a:ln>
        </p:spPr>
      </p:pic>
      <p:sp>
        <p:nvSpPr>
          <p:cNvPr id="124932" name="Rectangle 5"/>
          <p:cNvSpPr>
            <a:spLocks noChangeArrowheads="1"/>
          </p:cNvSpPr>
          <p:nvPr/>
        </p:nvSpPr>
        <p:spPr bwMode="auto">
          <a:xfrm>
            <a:off x="1187450" y="5942013"/>
            <a:ext cx="7956550" cy="915987"/>
          </a:xfrm>
          <a:prstGeom prst="rect">
            <a:avLst/>
          </a:prstGeom>
          <a:noFill/>
          <a:ln w="9525">
            <a:noFill/>
            <a:miter lim="800000"/>
          </a:ln>
        </p:spPr>
        <p:txBody>
          <a:bodyPr anchor="ctr">
            <a:spAutoFit/>
          </a:bodyPr>
          <a:lstStyle/>
          <a:p>
            <a:r>
              <a:rPr lang="en-US" altLang="zh-CN"/>
              <a:t>Lieberman-Aiden E, Van Berkum N L, Williams L, et al. Comprehensive mapping of long-range interactions reveals folding principles of the human genome[J]. science, 2009, 326(5950): 289-293. </a:t>
            </a:r>
            <a:endParaRPr lang="en-US" altLang="zh-C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2"/>
          <p:cNvSpPr>
            <a:spLocks noGrp="1"/>
          </p:cNvSpPr>
          <p:nvPr>
            <p:ph type="title" idx="4294967295"/>
          </p:nvPr>
        </p:nvSpPr>
        <p:spPr/>
        <p:txBody>
          <a:bodyPr/>
          <a:lstStyle/>
          <a:p>
            <a:r>
              <a:rPr lang="en-US" altLang="zh-CN" smtClean="0"/>
              <a:t>Hi-C data analysis</a:t>
            </a:r>
            <a:endParaRPr lang="en-US" altLang="zh-CN" smtClean="0"/>
          </a:p>
        </p:txBody>
      </p:sp>
      <p:pic>
        <p:nvPicPr>
          <p:cNvPr id="125954" name="Picture 4"/>
          <p:cNvPicPr>
            <a:picLocks noChangeAspect="1" noChangeArrowheads="1"/>
          </p:cNvPicPr>
          <p:nvPr/>
        </p:nvPicPr>
        <p:blipFill>
          <a:blip r:embed="rId1"/>
          <a:srcRect/>
          <a:stretch>
            <a:fillRect/>
          </a:stretch>
        </p:blipFill>
        <p:spPr bwMode="auto">
          <a:xfrm>
            <a:off x="0" y="2420938"/>
            <a:ext cx="9204325" cy="3101975"/>
          </a:xfrm>
          <a:prstGeom prst="rect">
            <a:avLst/>
          </a:prstGeom>
          <a:noFill/>
          <a:ln w="9525">
            <a:noFill/>
            <a:miter lim="800000"/>
            <a:headEnd/>
            <a:tailEnd/>
          </a:ln>
        </p:spPr>
      </p:pic>
      <p:sp>
        <p:nvSpPr>
          <p:cNvPr id="125955" name="Rectangle 5"/>
          <p:cNvSpPr>
            <a:spLocks noChangeArrowheads="1"/>
          </p:cNvSpPr>
          <p:nvPr/>
        </p:nvSpPr>
        <p:spPr bwMode="auto">
          <a:xfrm>
            <a:off x="3025775" y="5942013"/>
            <a:ext cx="6118225" cy="915987"/>
          </a:xfrm>
          <a:prstGeom prst="rect">
            <a:avLst/>
          </a:prstGeom>
          <a:noFill/>
          <a:ln w="9525">
            <a:noFill/>
            <a:miter lim="800000"/>
          </a:ln>
        </p:spPr>
        <p:txBody>
          <a:bodyPr anchor="ctr">
            <a:spAutoFit/>
          </a:bodyPr>
          <a:lstStyle/>
          <a:p>
            <a:r>
              <a:rPr lang="en-US" altLang="zh-CN"/>
              <a:t>Forcato M, Nicoletti C, Pal K, et al. Comparison of computational methods for Hi-C data analysis[J]. Nature methods, 2017, 14(7): 679. </a:t>
            </a:r>
            <a:endParaRPr lang="en-US" altLang="zh-C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7" name="Rectangle 2"/>
          <p:cNvSpPr>
            <a:spLocks noGrp="1"/>
          </p:cNvSpPr>
          <p:nvPr>
            <p:ph type="title" idx="4294967295"/>
          </p:nvPr>
        </p:nvSpPr>
        <p:spPr/>
        <p:txBody>
          <a:bodyPr/>
          <a:lstStyle/>
          <a:p>
            <a:r>
              <a:rPr lang="en-US" altLang="zh-CN" smtClean="0"/>
              <a:t>Pipeline</a:t>
            </a:r>
            <a:endParaRPr lang="en-US" altLang="zh-CN" smtClean="0"/>
          </a:p>
        </p:txBody>
      </p:sp>
      <p:pic>
        <p:nvPicPr>
          <p:cNvPr id="126978" name="Picture 5"/>
          <p:cNvPicPr>
            <a:picLocks noChangeAspect="1" noChangeArrowheads="1"/>
          </p:cNvPicPr>
          <p:nvPr/>
        </p:nvPicPr>
        <p:blipFill>
          <a:blip r:embed="rId1"/>
          <a:srcRect/>
          <a:stretch>
            <a:fillRect/>
          </a:stretch>
        </p:blipFill>
        <p:spPr bwMode="auto">
          <a:xfrm>
            <a:off x="1042988" y="1484313"/>
            <a:ext cx="7345362" cy="4410075"/>
          </a:xfrm>
          <a:prstGeom prst="rect">
            <a:avLst/>
          </a:prstGeom>
          <a:noFill/>
          <a:ln w="9525">
            <a:noFill/>
            <a:miter lim="800000"/>
            <a:headEnd/>
            <a:tailEnd/>
          </a:ln>
        </p:spPr>
      </p:pic>
      <p:sp>
        <p:nvSpPr>
          <p:cNvPr id="126979" name="Rectangle 6"/>
          <p:cNvSpPr>
            <a:spLocks noChangeArrowheads="1"/>
          </p:cNvSpPr>
          <p:nvPr/>
        </p:nvSpPr>
        <p:spPr bwMode="auto">
          <a:xfrm>
            <a:off x="3025775" y="5942013"/>
            <a:ext cx="6118225" cy="915987"/>
          </a:xfrm>
          <a:prstGeom prst="rect">
            <a:avLst/>
          </a:prstGeom>
          <a:noFill/>
          <a:ln w="9525">
            <a:noFill/>
            <a:miter lim="800000"/>
          </a:ln>
        </p:spPr>
        <p:txBody>
          <a:bodyPr anchor="ctr">
            <a:spAutoFit/>
          </a:bodyPr>
          <a:lstStyle/>
          <a:p>
            <a:r>
              <a:rPr lang="en-US" altLang="zh-CN"/>
              <a:t>Forcato M, Nicoletti C, Pal K, et al. Comparison of computational methods for Hi-C data analysis[J]. Nature methods, 2017, 14(7): 679. </a:t>
            </a:r>
            <a:endParaRPr lang="en-US" altLang="zh-CN"/>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5" name="Rectangle 2"/>
          <p:cNvSpPr>
            <a:spLocks noGrp="1"/>
          </p:cNvSpPr>
          <p:nvPr>
            <p:ph type="title" idx="4294967295"/>
          </p:nvPr>
        </p:nvSpPr>
        <p:spPr/>
        <p:txBody>
          <a:bodyPr/>
          <a:lstStyle/>
          <a:p>
            <a:pPr algn="l"/>
            <a:r>
              <a:rPr lang="en-US" altLang="zh-CN" smtClean="0"/>
              <a:t>Fit-Hi-C</a:t>
            </a:r>
            <a:endParaRPr lang="en-US" altLang="zh-CN" smtClean="0"/>
          </a:p>
        </p:txBody>
      </p:sp>
      <p:sp>
        <p:nvSpPr>
          <p:cNvPr id="129026" name="Rectangle 4"/>
          <p:cNvSpPr>
            <a:spLocks noChangeArrowheads="1"/>
          </p:cNvSpPr>
          <p:nvPr/>
        </p:nvSpPr>
        <p:spPr bwMode="auto">
          <a:xfrm>
            <a:off x="2555875" y="5942013"/>
            <a:ext cx="6588125" cy="915987"/>
          </a:xfrm>
          <a:prstGeom prst="rect">
            <a:avLst/>
          </a:prstGeom>
          <a:noFill/>
          <a:ln w="9525">
            <a:noFill/>
            <a:miter lim="800000"/>
          </a:ln>
        </p:spPr>
        <p:txBody>
          <a:bodyPr anchor="ctr">
            <a:spAutoFit/>
          </a:bodyPr>
          <a:lstStyle/>
          <a:p>
            <a:r>
              <a:rPr lang="en-US" altLang="zh-CN"/>
              <a:t>Ay F, Bailey T L, Noble W S. Statistical confidence estimation for Hi-C data reveals regulatory chromatin contacts[J]. Genome research, 2014. </a:t>
            </a:r>
            <a:endParaRPr lang="en-US" altLang="zh-CN"/>
          </a:p>
        </p:txBody>
      </p:sp>
      <p:pic>
        <p:nvPicPr>
          <p:cNvPr id="129027" name="Picture 5"/>
          <p:cNvPicPr>
            <a:picLocks noChangeAspect="1" noChangeArrowheads="1"/>
          </p:cNvPicPr>
          <p:nvPr/>
        </p:nvPicPr>
        <p:blipFill>
          <a:blip r:embed="rId1"/>
          <a:srcRect/>
          <a:stretch>
            <a:fillRect/>
          </a:stretch>
        </p:blipFill>
        <p:spPr bwMode="auto">
          <a:xfrm>
            <a:off x="0" y="2225675"/>
            <a:ext cx="9144000" cy="2706688"/>
          </a:xfrm>
          <a:prstGeom prst="rect">
            <a:avLst/>
          </a:prstGeom>
          <a:noFill/>
          <a:ln w="9525">
            <a:noFill/>
            <a:miter lim="800000"/>
            <a:headEnd/>
            <a:tailEnd/>
          </a:ln>
        </p:spPr>
      </p:pic>
      <p:sp>
        <p:nvSpPr>
          <p:cNvPr id="129028" name="Text Box 6"/>
          <p:cNvSpPr txBox="1">
            <a:spLocks noChangeArrowheads="1"/>
          </p:cNvSpPr>
          <p:nvPr/>
        </p:nvSpPr>
        <p:spPr bwMode="auto">
          <a:xfrm>
            <a:off x="1116013" y="5013325"/>
            <a:ext cx="4940300" cy="915988"/>
          </a:xfrm>
          <a:prstGeom prst="rect">
            <a:avLst/>
          </a:prstGeom>
          <a:noFill/>
          <a:ln w="9525">
            <a:noFill/>
            <a:miter lim="800000"/>
          </a:ln>
        </p:spPr>
        <p:txBody>
          <a:bodyPr wrap="none">
            <a:spAutoFit/>
          </a:bodyPr>
          <a:lstStyle/>
          <a:p>
            <a:r>
              <a:rPr lang="en-US" altLang="zh-CN"/>
              <a:t>a binomial distribution</a:t>
            </a:r>
            <a:endParaRPr lang="en-US" altLang="zh-CN"/>
          </a:p>
          <a:p>
            <a:r>
              <a:rPr lang="en-US" altLang="zh-CN"/>
              <a:t>‘mid-range’ contacts</a:t>
            </a:r>
            <a:endParaRPr lang="en-US" altLang="zh-CN"/>
          </a:p>
          <a:p>
            <a:r>
              <a:rPr lang="en-US" altLang="zh-CN"/>
              <a:t>~50 kb – 10 Mb for human and mouse genome</a:t>
            </a:r>
            <a:endParaRPr lang="en-US" altLang="zh-CN"/>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p:cNvSpPr>
          <p:nvPr>
            <p:ph type="title" idx="4294967295"/>
          </p:nvPr>
        </p:nvSpPr>
        <p:spPr/>
        <p:txBody>
          <a:bodyPr/>
          <a:lstStyle/>
          <a:p>
            <a:pPr algn="l"/>
            <a:r>
              <a:rPr lang="en-US" altLang="zh-CN" smtClean="0"/>
              <a:t>HiCCUP</a:t>
            </a:r>
            <a:endParaRPr lang="en-US" altLang="zh-CN" smtClean="0"/>
          </a:p>
        </p:txBody>
      </p:sp>
      <p:pic>
        <p:nvPicPr>
          <p:cNvPr id="130050" name="Picture 4"/>
          <p:cNvPicPr>
            <a:picLocks noChangeAspect="1" noChangeArrowheads="1"/>
          </p:cNvPicPr>
          <p:nvPr/>
        </p:nvPicPr>
        <p:blipFill>
          <a:blip r:embed="rId1"/>
          <a:srcRect/>
          <a:stretch>
            <a:fillRect/>
          </a:stretch>
        </p:blipFill>
        <p:spPr bwMode="auto">
          <a:xfrm>
            <a:off x="684213" y="1412875"/>
            <a:ext cx="4292600" cy="4751388"/>
          </a:xfrm>
          <a:prstGeom prst="rect">
            <a:avLst/>
          </a:prstGeom>
          <a:noFill/>
          <a:ln w="9525">
            <a:noFill/>
            <a:miter lim="800000"/>
            <a:headEnd/>
            <a:tailEnd/>
          </a:ln>
        </p:spPr>
      </p:pic>
      <p:sp>
        <p:nvSpPr>
          <p:cNvPr id="130051" name="Rectangle 5"/>
          <p:cNvSpPr>
            <a:spLocks noChangeArrowheads="1"/>
          </p:cNvSpPr>
          <p:nvPr/>
        </p:nvSpPr>
        <p:spPr bwMode="auto">
          <a:xfrm>
            <a:off x="3635375" y="5942013"/>
            <a:ext cx="5508625" cy="915987"/>
          </a:xfrm>
          <a:prstGeom prst="rect">
            <a:avLst/>
          </a:prstGeom>
          <a:noFill/>
          <a:ln w="9525">
            <a:noFill/>
            <a:miter lim="800000"/>
          </a:ln>
        </p:spPr>
        <p:txBody>
          <a:bodyPr anchor="ctr">
            <a:spAutoFit/>
          </a:bodyPr>
          <a:lstStyle/>
          <a:p>
            <a:r>
              <a:rPr lang="en-US" altLang="zh-CN"/>
              <a:t>Wingett S, Ewels P, Furlan-Magaril M, et al. HiCUP: pipeline for mapping and processing Hi-C data[J]. F1000Research, 2015, 4. </a:t>
            </a:r>
            <a:endParaRPr lang="en-US" altLang="zh-CN"/>
          </a:p>
        </p:txBody>
      </p:sp>
      <p:pic>
        <p:nvPicPr>
          <p:cNvPr id="130052" name="Picture 6"/>
          <p:cNvPicPr>
            <a:picLocks noChangeAspect="1" noChangeArrowheads="1"/>
          </p:cNvPicPr>
          <p:nvPr/>
        </p:nvPicPr>
        <p:blipFill>
          <a:blip r:embed="rId2"/>
          <a:srcRect/>
          <a:stretch>
            <a:fillRect/>
          </a:stretch>
        </p:blipFill>
        <p:spPr bwMode="auto">
          <a:xfrm>
            <a:off x="5238750" y="2708275"/>
            <a:ext cx="3905250" cy="2638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2"/>
          <p:cNvSpPr>
            <a:spLocks noGrp="1"/>
          </p:cNvSpPr>
          <p:nvPr>
            <p:ph type="title" idx="4294967295"/>
          </p:nvPr>
        </p:nvSpPr>
        <p:spPr/>
        <p:txBody>
          <a:bodyPr/>
          <a:lstStyle/>
          <a:p>
            <a:pPr algn="l"/>
            <a:r>
              <a:rPr lang="en-US" altLang="zh-CN" sz="4000" smtClean="0"/>
              <a:t>Fit Hi-C and HiCCUPS for calling loops</a:t>
            </a:r>
            <a:endParaRPr lang="en-US" altLang="zh-CN" sz="4000" smtClean="0"/>
          </a:p>
        </p:txBody>
      </p:sp>
      <p:pic>
        <p:nvPicPr>
          <p:cNvPr id="132098" name="Picture 4"/>
          <p:cNvPicPr>
            <a:picLocks noChangeAspect="1" noChangeArrowheads="1"/>
          </p:cNvPicPr>
          <p:nvPr/>
        </p:nvPicPr>
        <p:blipFill>
          <a:blip r:embed="rId1"/>
          <a:srcRect/>
          <a:stretch>
            <a:fillRect/>
          </a:stretch>
        </p:blipFill>
        <p:spPr bwMode="auto">
          <a:xfrm>
            <a:off x="1476375" y="1125538"/>
            <a:ext cx="6143625" cy="3000375"/>
          </a:xfrm>
          <a:prstGeom prst="rect">
            <a:avLst/>
          </a:prstGeom>
          <a:noFill/>
          <a:ln w="9525">
            <a:noFill/>
            <a:miter lim="800000"/>
            <a:headEnd/>
            <a:tailEnd/>
          </a:ln>
        </p:spPr>
      </p:pic>
      <p:pic>
        <p:nvPicPr>
          <p:cNvPr id="132099" name="Picture 5"/>
          <p:cNvPicPr>
            <a:picLocks noChangeAspect="1" noChangeArrowheads="1"/>
          </p:cNvPicPr>
          <p:nvPr/>
        </p:nvPicPr>
        <p:blipFill>
          <a:blip r:embed="rId2"/>
          <a:srcRect/>
          <a:stretch>
            <a:fillRect/>
          </a:stretch>
        </p:blipFill>
        <p:spPr bwMode="auto">
          <a:xfrm>
            <a:off x="1350963" y="4149725"/>
            <a:ext cx="6029325" cy="2495550"/>
          </a:xfrm>
          <a:prstGeom prst="rect">
            <a:avLst/>
          </a:prstGeom>
          <a:noFill/>
          <a:ln w="9525">
            <a:noFill/>
            <a:miter lim="800000"/>
            <a:headEnd/>
            <a:tailEnd/>
          </a:ln>
        </p:spPr>
      </p:pic>
      <p:sp>
        <p:nvSpPr>
          <p:cNvPr id="132100" name="Rectangle 6"/>
          <p:cNvSpPr>
            <a:spLocks noChangeArrowheads="1"/>
          </p:cNvSpPr>
          <p:nvPr/>
        </p:nvSpPr>
        <p:spPr bwMode="auto">
          <a:xfrm>
            <a:off x="4552950" y="6491288"/>
            <a:ext cx="4591050" cy="366712"/>
          </a:xfrm>
          <a:prstGeom prst="rect">
            <a:avLst/>
          </a:prstGeom>
          <a:noFill/>
          <a:ln w="9525">
            <a:noFill/>
            <a:miter lim="800000"/>
          </a:ln>
        </p:spPr>
        <p:txBody>
          <a:bodyPr wrap="none">
            <a:spAutoFit/>
          </a:bodyPr>
          <a:lstStyle/>
          <a:p>
            <a:r>
              <a:rPr lang="en-US" altLang="zh-CN"/>
              <a:t>http://www.sohu.com/a/232543402_307557</a:t>
            </a: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pPr algn="l"/>
            <a:r>
              <a:rPr lang="en-US" altLang="zh-CN" smtClean="0"/>
              <a:t>CCC: 1- Fixation</a:t>
            </a:r>
            <a:endParaRPr lang="en-US" altLang="zh-CN" smtClean="0"/>
          </a:p>
        </p:txBody>
      </p:sp>
      <p:sp>
        <p:nvSpPr>
          <p:cNvPr id="38914" name="Rectangle 3"/>
          <p:cNvSpPr>
            <a:spLocks noGrp="1"/>
          </p:cNvSpPr>
          <p:nvPr>
            <p:ph type="body" idx="1"/>
          </p:nvPr>
        </p:nvSpPr>
        <p:spPr/>
        <p:txBody>
          <a:bodyPr/>
          <a:lstStyle/>
          <a:p>
            <a:pPr>
              <a:buFont typeface="Arial" panose="020B0604020202090204" pitchFamily="34" charset="0"/>
              <a:buNone/>
            </a:pPr>
            <a:r>
              <a:rPr lang="en-US" altLang="zh-CN" smtClean="0"/>
              <a:t>(1) Formaldehyde fixation to crosslink chromation at sites of physical interaction.</a:t>
            </a:r>
            <a:endParaRPr lang="en-US" altLang="zh-CN" smtClean="0"/>
          </a:p>
        </p:txBody>
      </p:sp>
      <p:pic>
        <p:nvPicPr>
          <p:cNvPr id="38915" name="Picture 4"/>
          <p:cNvPicPr>
            <a:picLocks noChangeAspect="1" noChangeArrowheads="1"/>
          </p:cNvPicPr>
          <p:nvPr/>
        </p:nvPicPr>
        <p:blipFill>
          <a:blip r:embed="rId1"/>
          <a:srcRect/>
          <a:stretch>
            <a:fillRect/>
          </a:stretch>
        </p:blipFill>
        <p:spPr bwMode="auto">
          <a:xfrm>
            <a:off x="1619250" y="2924175"/>
            <a:ext cx="5845175" cy="3079750"/>
          </a:xfrm>
          <a:prstGeom prst="rect">
            <a:avLst/>
          </a:prstGeom>
          <a:noFill/>
          <a:ln w="9525">
            <a:noFill/>
            <a:miter lim="800000"/>
            <a:headEnd/>
            <a:tailEnd/>
          </a:ln>
        </p:spPr>
      </p:pic>
      <p:sp>
        <p:nvSpPr>
          <p:cNvPr id="38916" name="Rectangle 5"/>
          <p:cNvSpPr>
            <a:spLocks noChangeArrowheads="1"/>
          </p:cNvSpPr>
          <p:nvPr/>
        </p:nvSpPr>
        <p:spPr bwMode="auto">
          <a:xfrm>
            <a:off x="3840163" y="5942013"/>
            <a:ext cx="5303837" cy="915987"/>
          </a:xfrm>
          <a:prstGeom prst="rect">
            <a:avLst/>
          </a:prstGeom>
          <a:noFill/>
          <a:ln w="9525">
            <a:noFill/>
            <a:miter lim="800000"/>
          </a:ln>
        </p:spPr>
        <p:txBody>
          <a:bodyPr anchor="ctr">
            <a:spAutoFit/>
          </a:bodyPr>
          <a:lstStyle/>
          <a:p>
            <a:r>
              <a:rPr lang="en-US" altLang="zh-CN"/>
              <a:t>Hakim O, Misteli T. SnapShot: chromosome conformation capture[J]. Cell, 2012, 148(5): 1068-1068. e2. </a:t>
            </a:r>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p:cNvSpPr>
          <p:nvPr>
            <p:ph type="title"/>
          </p:nvPr>
        </p:nvSpPr>
        <p:spPr/>
        <p:txBody>
          <a:bodyPr/>
          <a:lstStyle/>
          <a:p>
            <a:pPr algn="l"/>
            <a:r>
              <a:rPr lang="en-US" altLang="zh-CN" smtClean="0"/>
              <a:t>Summary</a:t>
            </a:r>
            <a:endParaRPr lang="en-US" altLang="zh-CN" smtClean="0"/>
          </a:p>
        </p:txBody>
      </p:sp>
      <p:sp>
        <p:nvSpPr>
          <p:cNvPr id="134146" name="Rectangle 3"/>
          <p:cNvSpPr>
            <a:spLocks noGrp="1"/>
          </p:cNvSpPr>
          <p:nvPr>
            <p:ph type="body" idx="1"/>
          </p:nvPr>
        </p:nvSpPr>
        <p:spPr/>
        <p:txBody>
          <a:bodyPr/>
          <a:lstStyle/>
          <a:p>
            <a:pPr>
              <a:lnSpc>
                <a:spcPct val="80000"/>
              </a:lnSpc>
            </a:pPr>
            <a:r>
              <a:rPr lang="en-US" altLang="zh-CN" sz="2000" smtClean="0"/>
              <a:t>Hi-C specific:</a:t>
            </a:r>
            <a:endParaRPr lang="en-US" altLang="zh-CN" sz="2000" smtClean="0"/>
          </a:p>
          <a:p>
            <a:pPr lvl="1">
              <a:lnSpc>
                <a:spcPct val="80000"/>
              </a:lnSpc>
            </a:pPr>
            <a:r>
              <a:rPr lang="en-US" altLang="zh-CN" sz="1800" smtClean="0"/>
              <a:t>Unbiased, genome-wide</a:t>
            </a:r>
            <a:endParaRPr lang="en-US" altLang="zh-CN" sz="1800" smtClean="0"/>
          </a:p>
          <a:p>
            <a:pPr lvl="1">
              <a:lnSpc>
                <a:spcPct val="80000"/>
              </a:lnSpc>
            </a:pPr>
            <a:r>
              <a:rPr lang="en-US" altLang="zh-CN" sz="1800" smtClean="0"/>
              <a:t>&gt;5M interactions/10M Reads</a:t>
            </a:r>
            <a:endParaRPr lang="en-US" altLang="zh-CN" sz="1800" smtClean="0"/>
          </a:p>
          <a:p>
            <a:pPr lvl="1">
              <a:lnSpc>
                <a:spcPct val="80000"/>
              </a:lnSpc>
            </a:pPr>
            <a:r>
              <a:rPr lang="en-US" altLang="zh-CN" sz="1800" smtClean="0"/>
              <a:t>Resolution (zones): 100Kb/10M Reads</a:t>
            </a:r>
            <a:endParaRPr lang="en-US" altLang="zh-CN" sz="1800" smtClean="0"/>
          </a:p>
          <a:p>
            <a:pPr lvl="1">
              <a:lnSpc>
                <a:spcPct val="80000"/>
              </a:lnSpc>
            </a:pPr>
            <a:r>
              <a:rPr lang="en-US" altLang="zh-CN" sz="1800" smtClean="0"/>
              <a:t>Highly reproducible</a:t>
            </a:r>
            <a:endParaRPr lang="en-US" altLang="zh-CN" sz="1800" smtClean="0"/>
          </a:p>
          <a:p>
            <a:pPr>
              <a:lnSpc>
                <a:spcPct val="80000"/>
              </a:lnSpc>
            </a:pPr>
            <a:r>
              <a:rPr lang="en-US" altLang="zh-CN" sz="2000" smtClean="0"/>
              <a:t>Hi-C Analysis:</a:t>
            </a:r>
            <a:endParaRPr lang="en-US" altLang="zh-CN" sz="2000" smtClean="0"/>
          </a:p>
          <a:p>
            <a:pPr lvl="1">
              <a:lnSpc>
                <a:spcPct val="80000"/>
              </a:lnSpc>
            </a:pPr>
            <a:r>
              <a:rPr lang="en-US" altLang="zh-CN" sz="1800" smtClean="0"/>
              <a:t>Correlations</a:t>
            </a:r>
            <a:endParaRPr lang="en-US" altLang="zh-CN" sz="1800" smtClean="0"/>
          </a:p>
          <a:p>
            <a:pPr lvl="1">
              <a:lnSpc>
                <a:spcPct val="80000"/>
              </a:lnSpc>
            </a:pPr>
            <a:r>
              <a:rPr lang="en-US" altLang="zh-CN" sz="1800" smtClean="0"/>
              <a:t>Eigenfold</a:t>
            </a:r>
            <a:endParaRPr lang="en-US" altLang="zh-CN" sz="1800" smtClean="0"/>
          </a:p>
          <a:p>
            <a:pPr>
              <a:lnSpc>
                <a:spcPct val="80000"/>
              </a:lnSpc>
            </a:pPr>
            <a:r>
              <a:rPr lang="en-US" altLang="zh-CN" sz="2000" smtClean="0"/>
              <a:t>Hi-C observations:</a:t>
            </a:r>
            <a:endParaRPr lang="en-US" altLang="zh-CN" sz="2000" smtClean="0"/>
          </a:p>
          <a:p>
            <a:pPr lvl="1">
              <a:lnSpc>
                <a:spcPct val="80000"/>
              </a:lnSpc>
            </a:pPr>
            <a:r>
              <a:rPr lang="en-US" altLang="zh-CN" sz="1800" smtClean="0"/>
              <a:t>Chromosomes:</a:t>
            </a:r>
            <a:endParaRPr lang="en-US" altLang="zh-CN" sz="1800" smtClean="0"/>
          </a:p>
          <a:p>
            <a:pPr lvl="2">
              <a:lnSpc>
                <a:spcPct val="80000"/>
              </a:lnSpc>
            </a:pPr>
            <a:r>
              <a:rPr lang="en-US" altLang="zh-CN" sz="1600" smtClean="0"/>
              <a:t>Open and cloesd zones</a:t>
            </a:r>
            <a:endParaRPr lang="en-US" altLang="zh-CN" sz="1600" smtClean="0"/>
          </a:p>
          <a:p>
            <a:pPr lvl="1">
              <a:lnSpc>
                <a:spcPct val="80000"/>
              </a:lnSpc>
            </a:pPr>
            <a:r>
              <a:rPr lang="en-US" altLang="zh-CN" sz="1800" smtClean="0"/>
              <a:t>Nucleus:</a:t>
            </a:r>
            <a:endParaRPr lang="en-US" altLang="zh-CN" sz="1800" smtClean="0"/>
          </a:p>
          <a:p>
            <a:pPr lvl="2">
              <a:lnSpc>
                <a:spcPct val="80000"/>
              </a:lnSpc>
            </a:pPr>
            <a:r>
              <a:rPr lang="en-US" altLang="zh-CN" sz="1600" smtClean="0"/>
              <a:t>Chromosome territories</a:t>
            </a:r>
            <a:endParaRPr lang="en-US" altLang="zh-CN" sz="1600" smtClean="0"/>
          </a:p>
          <a:p>
            <a:pPr lvl="2">
              <a:lnSpc>
                <a:spcPct val="80000"/>
              </a:lnSpc>
            </a:pPr>
            <a:r>
              <a:rPr lang="en-US" altLang="zh-CN" sz="1600" smtClean="0"/>
              <a:t>Small, gene-rich chromosomes cluster</a:t>
            </a:r>
            <a:endParaRPr lang="en-US" altLang="zh-CN" sz="1600" smtClean="0"/>
          </a:p>
          <a:p>
            <a:pPr lvl="2">
              <a:lnSpc>
                <a:spcPct val="80000"/>
              </a:lnSpc>
            </a:pPr>
            <a:r>
              <a:rPr lang="en-US" altLang="zh-CN" sz="1600" smtClean="0"/>
              <a:t>Open and closed zones</a:t>
            </a:r>
            <a:endParaRPr lang="en-US" altLang="zh-CN" sz="1600" smtClean="0"/>
          </a:p>
          <a:p>
            <a:pPr>
              <a:lnSpc>
                <a:spcPct val="80000"/>
              </a:lnSpc>
            </a:pPr>
            <a:endParaRPr lang="en-US" altLang="zh-CN" sz="2000" smtClean="0"/>
          </a:p>
        </p:txBody>
      </p:sp>
      <p:sp>
        <p:nvSpPr>
          <p:cNvPr id="134147" name="Text Box 4"/>
          <p:cNvSpPr txBox="1">
            <a:spLocks noChangeArrowheads="1"/>
          </p:cNvSpPr>
          <p:nvPr/>
        </p:nvSpPr>
        <p:spPr bwMode="auto">
          <a:xfrm>
            <a:off x="4643438" y="1484313"/>
            <a:ext cx="4197350" cy="915987"/>
          </a:xfrm>
          <a:prstGeom prst="rect">
            <a:avLst/>
          </a:prstGeom>
          <a:noFill/>
          <a:ln w="9525">
            <a:noFill/>
            <a:miter lim="800000"/>
          </a:ln>
        </p:spPr>
        <p:txBody>
          <a:bodyPr wrap="none">
            <a:spAutoFit/>
          </a:bodyPr>
          <a:lstStyle/>
          <a:p>
            <a:r>
              <a:rPr lang="en-US" altLang="zh-CN"/>
              <a:t>Hi-C is cosy and cheap!</a:t>
            </a:r>
            <a:endParaRPr lang="en-US" altLang="zh-CN"/>
          </a:p>
          <a:p>
            <a:r>
              <a:rPr lang="en-US" altLang="zh-CN"/>
              <a:t>Generate our own spatial genome map!</a:t>
            </a:r>
            <a:endParaRPr lang="en-US" altLang="zh-CN"/>
          </a:p>
          <a:p>
            <a:r>
              <a:rPr lang="en-US" altLang="zh-CN"/>
              <a:t>How does structure changes in cancer?</a:t>
            </a:r>
            <a:endParaRPr lang="en-US" altLang="zh-CN"/>
          </a:p>
        </p:txBody>
      </p:sp>
      <p:pic>
        <p:nvPicPr>
          <p:cNvPr id="134148" name="Picture 5"/>
          <p:cNvPicPr>
            <a:picLocks noChangeAspect="1" noChangeArrowheads="1"/>
          </p:cNvPicPr>
          <p:nvPr/>
        </p:nvPicPr>
        <p:blipFill>
          <a:blip r:embed="rId1"/>
          <a:srcRect/>
          <a:stretch>
            <a:fillRect/>
          </a:stretch>
        </p:blipFill>
        <p:spPr bwMode="auto">
          <a:xfrm>
            <a:off x="5292725" y="2571750"/>
            <a:ext cx="3533775" cy="4286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p:cNvSpPr>
          <p:nvPr>
            <p:ph type="title"/>
          </p:nvPr>
        </p:nvSpPr>
        <p:spPr>
          <a:xfrm>
            <a:off x="468313" y="2501900"/>
            <a:ext cx="8229600" cy="1143000"/>
          </a:xfrm>
        </p:spPr>
        <p:txBody>
          <a:bodyPr/>
          <a:lstStyle/>
          <a:p>
            <a:r>
              <a:rPr lang="en-US" altLang="zh-CN" smtClean="0"/>
              <a:t>Thanks for your attention!</a:t>
            </a:r>
            <a:endParaRPr lang="en-US" altLang="zh-CN"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p:txBody>
          <a:bodyPr/>
          <a:lstStyle/>
          <a:p>
            <a:pPr algn="l"/>
            <a:r>
              <a:rPr lang="en-US" altLang="zh-CN" smtClean="0"/>
              <a:t>CCC: 2- Cleavage</a:t>
            </a:r>
            <a:endParaRPr lang="en-US" altLang="zh-CN" smtClean="0"/>
          </a:p>
        </p:txBody>
      </p:sp>
      <p:sp>
        <p:nvSpPr>
          <p:cNvPr id="40962" name="Rectangle 3"/>
          <p:cNvSpPr>
            <a:spLocks noGrp="1"/>
          </p:cNvSpPr>
          <p:nvPr>
            <p:ph type="body" idx="1"/>
          </p:nvPr>
        </p:nvSpPr>
        <p:spPr/>
        <p:txBody>
          <a:bodyPr/>
          <a:lstStyle/>
          <a:p>
            <a:pPr>
              <a:buFont typeface="Arial" panose="020B0604020202090204" pitchFamily="34" charset="0"/>
              <a:buNone/>
            </a:pPr>
            <a:r>
              <a:rPr lang="en-US" altLang="zh-CN" smtClean="0"/>
              <a:t>(2) Cleavage of chromatin by restriction enzyme or sonication. </a:t>
            </a:r>
            <a:endParaRPr lang="en-US" altLang="zh-CN" smtClean="0"/>
          </a:p>
        </p:txBody>
      </p:sp>
      <p:pic>
        <p:nvPicPr>
          <p:cNvPr id="40963" name="Picture 5"/>
          <p:cNvPicPr>
            <a:picLocks noChangeAspect="1" noChangeArrowheads="1"/>
          </p:cNvPicPr>
          <p:nvPr/>
        </p:nvPicPr>
        <p:blipFill>
          <a:blip r:embed="rId1"/>
          <a:srcRect/>
          <a:stretch>
            <a:fillRect/>
          </a:stretch>
        </p:blipFill>
        <p:spPr bwMode="auto">
          <a:xfrm>
            <a:off x="250825" y="3048000"/>
            <a:ext cx="8642350" cy="2541588"/>
          </a:xfrm>
          <a:prstGeom prst="rect">
            <a:avLst/>
          </a:prstGeom>
          <a:noFill/>
          <a:ln w="9525">
            <a:noFill/>
            <a:miter lim="800000"/>
            <a:headEnd/>
            <a:tailEnd/>
          </a:ln>
        </p:spPr>
      </p:pic>
      <p:sp>
        <p:nvSpPr>
          <p:cNvPr id="40964" name="Rectangle 6"/>
          <p:cNvSpPr>
            <a:spLocks noChangeArrowheads="1"/>
          </p:cNvSpPr>
          <p:nvPr/>
        </p:nvSpPr>
        <p:spPr bwMode="auto">
          <a:xfrm>
            <a:off x="3840163" y="5942013"/>
            <a:ext cx="5303837" cy="915987"/>
          </a:xfrm>
          <a:prstGeom prst="rect">
            <a:avLst/>
          </a:prstGeom>
          <a:noFill/>
          <a:ln w="9525">
            <a:noFill/>
            <a:miter lim="800000"/>
          </a:ln>
        </p:spPr>
        <p:txBody>
          <a:bodyPr anchor="ctr">
            <a:spAutoFit/>
          </a:bodyPr>
          <a:lstStyle/>
          <a:p>
            <a:r>
              <a:rPr lang="en-US" altLang="zh-CN"/>
              <a:t>Hakim O, Misteli T. SnapShot: chromosome conformation capture[J]. Cell, 2012, 148(5): 1068-1068. e2. </a:t>
            </a:r>
            <a:endParaRPr lang="en-US" altLang="zh-C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p:txBody>
          <a:bodyPr/>
          <a:lstStyle/>
          <a:p>
            <a:pPr algn="l"/>
            <a:r>
              <a:rPr lang="en-US" altLang="zh-CN" smtClean="0"/>
              <a:t>CCC: 3- Ligation</a:t>
            </a:r>
            <a:endParaRPr lang="en-US" altLang="zh-CN" smtClean="0"/>
          </a:p>
        </p:txBody>
      </p:sp>
      <p:sp>
        <p:nvSpPr>
          <p:cNvPr id="43010" name="Rectangle 3"/>
          <p:cNvSpPr>
            <a:spLocks noGrp="1"/>
          </p:cNvSpPr>
          <p:nvPr>
            <p:ph type="body" idx="1"/>
          </p:nvPr>
        </p:nvSpPr>
        <p:spPr/>
        <p:txBody>
          <a:bodyPr/>
          <a:lstStyle/>
          <a:p>
            <a:pPr>
              <a:buFont typeface="Arial" panose="020B0604020202090204" pitchFamily="34" charset="0"/>
              <a:buNone/>
            </a:pPr>
            <a:r>
              <a:rPr lang="en-US" altLang="zh-CN" sz="2800" smtClean="0"/>
              <a:t>(3) Ligation under dilute conditions favoring ligation between DNA ends captured on the same complex (</a:t>
            </a:r>
            <a:r>
              <a:rPr lang="en-US" altLang="zh-CN" sz="2800" smtClean="0">
                <a:solidFill>
                  <a:srgbClr val="FF3300"/>
                </a:solidFill>
              </a:rPr>
              <a:t>intramolecular</a:t>
            </a:r>
            <a:r>
              <a:rPr lang="en-US" altLang="zh-CN" sz="2800" smtClean="0"/>
              <a:t> ligation) over ligations from random collisions.</a:t>
            </a:r>
            <a:endParaRPr lang="en-US" altLang="zh-CN" sz="2800" smtClean="0"/>
          </a:p>
        </p:txBody>
      </p:sp>
      <p:pic>
        <p:nvPicPr>
          <p:cNvPr id="43011" name="Picture 6"/>
          <p:cNvPicPr>
            <a:picLocks noChangeAspect="1" noChangeArrowheads="1"/>
          </p:cNvPicPr>
          <p:nvPr/>
        </p:nvPicPr>
        <p:blipFill>
          <a:blip r:embed="rId1"/>
          <a:srcRect/>
          <a:stretch>
            <a:fillRect/>
          </a:stretch>
        </p:blipFill>
        <p:spPr bwMode="auto">
          <a:xfrm>
            <a:off x="2339975" y="3068638"/>
            <a:ext cx="4464050" cy="2759075"/>
          </a:xfrm>
          <a:prstGeom prst="rect">
            <a:avLst/>
          </a:prstGeom>
          <a:noFill/>
          <a:ln w="9525">
            <a:noFill/>
            <a:miter lim="800000"/>
            <a:headEnd/>
            <a:tailEnd/>
          </a:ln>
        </p:spPr>
      </p:pic>
      <p:sp>
        <p:nvSpPr>
          <p:cNvPr id="43012" name="Rectangle 7"/>
          <p:cNvSpPr>
            <a:spLocks noChangeArrowheads="1"/>
          </p:cNvSpPr>
          <p:nvPr/>
        </p:nvSpPr>
        <p:spPr bwMode="auto">
          <a:xfrm>
            <a:off x="3840163" y="5942013"/>
            <a:ext cx="5303837" cy="915987"/>
          </a:xfrm>
          <a:prstGeom prst="rect">
            <a:avLst/>
          </a:prstGeom>
          <a:noFill/>
          <a:ln w="9525">
            <a:noFill/>
            <a:miter lim="800000"/>
          </a:ln>
        </p:spPr>
        <p:txBody>
          <a:bodyPr anchor="ctr">
            <a:spAutoFit/>
          </a:bodyPr>
          <a:lstStyle/>
          <a:p>
            <a:r>
              <a:rPr lang="en-US" altLang="zh-CN"/>
              <a:t>Hakim O, Misteli T. SnapShot: chromosome conformation capture[J]. Cell, 2012, 148(5): 1068-1068. e2. </a:t>
            </a:r>
            <a:endParaRPr lang="en-US" altLang="zh-C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21172</Words>
  <Application>WPS 演示</Application>
  <PresentationFormat>全屏显示(4:3)</PresentationFormat>
  <Paragraphs>591</Paragraphs>
  <Slides>71</Slides>
  <Notes>41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71</vt:i4>
      </vt:variant>
    </vt:vector>
  </HeadingPairs>
  <TitlesOfParts>
    <vt:vector size="84" baseType="lpstr">
      <vt:lpstr>Arial</vt:lpstr>
      <vt:lpstr>方正书宋_GBK</vt:lpstr>
      <vt:lpstr>Wingdings</vt:lpstr>
      <vt:lpstr>SimSun</vt:lpstr>
      <vt:lpstr>汉仪书宋二KW</vt:lpstr>
      <vt:lpstr>Calibri</vt:lpstr>
      <vt:lpstr>Helvetica Neue</vt:lpstr>
      <vt:lpstr>微软雅黑</vt:lpstr>
      <vt:lpstr>汉仪旗黑KW</vt:lpstr>
      <vt:lpstr>SimSun</vt:lpstr>
      <vt:lpstr>Arial Unicode MS</vt:lpstr>
      <vt:lpstr>宋体-简</vt:lpstr>
      <vt:lpstr>Office 主题</vt:lpstr>
      <vt:lpstr>Hi-C</vt:lpstr>
      <vt:lpstr>Problems</vt:lpstr>
      <vt:lpstr>Problems</vt:lpstr>
      <vt:lpstr>Development of Hi-C</vt:lpstr>
      <vt:lpstr>Microscope &amp; FISH</vt:lpstr>
      <vt:lpstr>3D Organization of Genomes</vt:lpstr>
      <vt:lpstr>CCC: 1- Fixation</vt:lpstr>
      <vt:lpstr>CCC: 2- Cleavage</vt:lpstr>
      <vt:lpstr>CCC: 3- Ligation</vt:lpstr>
      <vt:lpstr>CCC: 4- Reverse crosslinks</vt:lpstr>
      <vt:lpstr>CCC: 5- Detection</vt:lpstr>
      <vt:lpstr>CCC: 3C</vt:lpstr>
      <vt:lpstr>CCC: 3C</vt:lpstr>
      <vt:lpstr>Improvemens to 3C</vt:lpstr>
      <vt:lpstr>Genome-wide Chromosome Conformation Capture</vt:lpstr>
      <vt:lpstr>Hi-C: Methodology</vt:lpstr>
      <vt:lpstr>Hi-C: Sequence Read Mapping/Filtering</vt:lpstr>
      <vt:lpstr>Hi-C: Artefacts</vt:lpstr>
      <vt:lpstr>Hi-C: Artefacts</vt:lpstr>
      <vt:lpstr>Hi-C: Quality control</vt:lpstr>
      <vt:lpstr>Hi-C generates genome-wide contact maps</vt:lpstr>
      <vt:lpstr>Problems</vt:lpstr>
      <vt:lpstr>Hi-C: Computational analysis</vt:lpstr>
      <vt:lpstr>Hi-C: Computational analysis</vt:lpstr>
      <vt:lpstr>Hi-C: Computational analysis</vt:lpstr>
      <vt:lpstr>Hi-C: Computational analysis</vt:lpstr>
      <vt:lpstr>Hi-C: Computational analysis</vt:lpstr>
      <vt:lpstr>Hi-C: Computational analysis</vt:lpstr>
      <vt:lpstr>Normalizing Hi-C data</vt:lpstr>
      <vt:lpstr>Systematic biases in Hi-C data</vt:lpstr>
      <vt:lpstr>Systematic biases in Hi-C data</vt:lpstr>
      <vt:lpstr>Systematic biases in Hi-C data: G/C content</vt:lpstr>
      <vt:lpstr>Systematic bias in Hi-C data: Mapability</vt:lpstr>
      <vt:lpstr>Poisson regression: GLMs</vt:lpstr>
      <vt:lpstr>Generalized linear models (GLM)</vt:lpstr>
      <vt:lpstr>Generalized linear models (GLM)</vt:lpstr>
      <vt:lpstr>Generalized linear models (GLM)</vt:lpstr>
      <vt:lpstr>Generalized linear models (GLM)</vt:lpstr>
      <vt:lpstr>Generalized linear models (GLM)</vt:lpstr>
      <vt:lpstr>Dumb regression</vt:lpstr>
      <vt:lpstr>Bernoulli regression</vt:lpstr>
      <vt:lpstr>Bernoulli regression</vt:lpstr>
      <vt:lpstr>Poission regression</vt:lpstr>
      <vt:lpstr>Poisson regression</vt:lpstr>
      <vt:lpstr>Poisson regression</vt:lpstr>
      <vt:lpstr>Poisson regression</vt:lpstr>
      <vt:lpstr>Poisson regression</vt:lpstr>
      <vt:lpstr>HiCNorm</vt:lpstr>
      <vt:lpstr>HiCNorm</vt:lpstr>
      <vt:lpstr>HiCNorm</vt:lpstr>
      <vt:lpstr>HiCNorm</vt:lpstr>
      <vt:lpstr>HiCNorm</vt:lpstr>
      <vt:lpstr>Problems</vt:lpstr>
      <vt:lpstr>Intrachromosomal proximity map shows two opposing patterns</vt:lpstr>
      <vt:lpstr>Chromosome 14 has two zones</vt:lpstr>
      <vt:lpstr>The whole genome is plaid</vt:lpstr>
      <vt:lpstr>Genomic analysis of Interaction Patterns</vt:lpstr>
      <vt:lpstr>Model of chromosome structure</vt:lpstr>
      <vt:lpstr>Problems</vt:lpstr>
      <vt:lpstr>Chromosomes occupy distinct territories</vt:lpstr>
      <vt:lpstr>Some chromosomes cluster together</vt:lpstr>
      <vt:lpstr>Reminder: two intrachromosomal ways of finding zones</vt:lpstr>
      <vt:lpstr>Interchromosomal Map: Like Interacts with Like</vt:lpstr>
      <vt:lpstr>Crude model of genomic structure</vt:lpstr>
      <vt:lpstr>Hi-C data analysis</vt:lpstr>
      <vt:lpstr>Pipeline</vt:lpstr>
      <vt:lpstr>Fit-Hi-C</vt:lpstr>
      <vt:lpstr>HiCCUP</vt:lpstr>
      <vt:lpstr>Fit Hi-C and HiCCUPS for calling loops</vt:lpstr>
      <vt:lpstr>Summary</vt:lpstr>
      <vt:lpstr>Thanks for your attention!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 </dc:title>
  <dc:creator>刘哲</dc:creator>
  <cp:lastModifiedBy>liuzhe</cp:lastModifiedBy>
  <cp:revision>432</cp:revision>
  <dcterms:created xsi:type="dcterms:W3CDTF">2020-04-17T10:03:22Z</dcterms:created>
  <dcterms:modified xsi:type="dcterms:W3CDTF">2020-04-17T10:03:22Z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ies>
</file>